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2.bin" ContentType="application/vnd.ms-office.activeX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activeX/activeX3.bin" ContentType="application/vnd.ms-office.activeX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activeX/activeX1.bin" ContentType="application/vnd.ms-office.activeX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652" r:id="rId2"/>
    <p:sldId id="649" r:id="rId3"/>
    <p:sldId id="573" r:id="rId4"/>
    <p:sldId id="693" r:id="rId5"/>
    <p:sldId id="583" r:id="rId6"/>
    <p:sldId id="579" r:id="rId7"/>
    <p:sldId id="585" r:id="rId8"/>
    <p:sldId id="586" r:id="rId9"/>
    <p:sldId id="610" r:id="rId10"/>
    <p:sldId id="611" r:id="rId11"/>
    <p:sldId id="612" r:id="rId12"/>
    <p:sldId id="613" r:id="rId13"/>
    <p:sldId id="589" r:id="rId14"/>
    <p:sldId id="592" r:id="rId15"/>
    <p:sldId id="634" r:id="rId16"/>
    <p:sldId id="633" r:id="rId17"/>
    <p:sldId id="625" r:id="rId18"/>
    <p:sldId id="635" r:id="rId19"/>
    <p:sldId id="636" r:id="rId20"/>
    <p:sldId id="637" r:id="rId21"/>
    <p:sldId id="653" r:id="rId22"/>
    <p:sldId id="654" r:id="rId23"/>
    <p:sldId id="620" r:id="rId24"/>
    <p:sldId id="626" r:id="rId25"/>
    <p:sldId id="662" r:id="rId26"/>
    <p:sldId id="665" r:id="rId27"/>
    <p:sldId id="663" r:id="rId28"/>
    <p:sldId id="664" r:id="rId29"/>
    <p:sldId id="666" r:id="rId30"/>
    <p:sldId id="655" r:id="rId31"/>
    <p:sldId id="679" r:id="rId32"/>
    <p:sldId id="667" r:id="rId33"/>
    <p:sldId id="668" r:id="rId34"/>
    <p:sldId id="669" r:id="rId35"/>
    <p:sldId id="670" r:id="rId36"/>
    <p:sldId id="671" r:id="rId37"/>
    <p:sldId id="672" r:id="rId38"/>
    <p:sldId id="673" r:id="rId39"/>
    <p:sldId id="684" r:id="rId40"/>
    <p:sldId id="685" r:id="rId41"/>
    <p:sldId id="694" r:id="rId42"/>
    <p:sldId id="675" r:id="rId43"/>
    <p:sldId id="674" r:id="rId44"/>
    <p:sldId id="680" r:id="rId45"/>
    <p:sldId id="682" r:id="rId46"/>
    <p:sldId id="681" r:id="rId47"/>
    <p:sldId id="683" r:id="rId48"/>
    <p:sldId id="676" r:id="rId49"/>
    <p:sldId id="677" r:id="rId50"/>
    <p:sldId id="678" r:id="rId51"/>
    <p:sldId id="686" r:id="rId52"/>
    <p:sldId id="687" r:id="rId53"/>
    <p:sldId id="688" r:id="rId54"/>
    <p:sldId id="689" r:id="rId55"/>
    <p:sldId id="690" r:id="rId56"/>
    <p:sldId id="691" r:id="rId57"/>
    <p:sldId id="692" r:id="rId58"/>
    <p:sldId id="629" r:id="rId59"/>
    <p:sldId id="595" r:id="rId60"/>
    <p:sldId id="639" r:id="rId61"/>
    <p:sldId id="640" r:id="rId62"/>
    <p:sldId id="641" r:id="rId63"/>
    <p:sldId id="642" r:id="rId64"/>
    <p:sldId id="643" r:id="rId65"/>
    <p:sldId id="644" r:id="rId66"/>
    <p:sldId id="645" r:id="rId67"/>
    <p:sldId id="646" r:id="rId68"/>
    <p:sldId id="647" r:id="rId69"/>
    <p:sldId id="648" r:id="rId7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4F53F7"/>
    <a:srgbClr val="A3CDFB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4" autoAdjust="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Munka1!$A$15</c:f>
              <c:strCache>
                <c:ptCount val="1"/>
                <c:pt idx="0">
                  <c:v>cashflow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C00000"/>
              </a:solidFill>
            </a:ln>
          </c:spPr>
          <c:dLbls>
            <c:showVal val="1"/>
          </c:dLbls>
          <c:cat>
            <c:numRef>
              <c:f>Munka1!$B$4:$J$4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Munka1!$B$15:$J$15</c:f>
              <c:numCache>
                <c:formatCode>_-* #,##0\ _F_t_-;\-* #,##0\ _F_t_-;_-* "-"??\ _F_t_-;_-@_-</c:formatCode>
                <c:ptCount val="9"/>
                <c:pt idx="0">
                  <c:v>-50000000</c:v>
                </c:pt>
                <c:pt idx="1">
                  <c:v>31679996</c:v>
                </c:pt>
                <c:pt idx="2">
                  <c:v>35159036</c:v>
                </c:pt>
                <c:pt idx="3">
                  <c:v>33859951.20000001</c:v>
                </c:pt>
                <c:pt idx="4">
                  <c:v>-2902527.9039999917</c:v>
                </c:pt>
                <c:pt idx="5">
                  <c:v>2131823.4252800085</c:v>
                </c:pt>
                <c:pt idx="6">
                  <c:v>2777235.5741184107</c:v>
                </c:pt>
                <c:pt idx="7">
                  <c:v>10095233.05905153</c:v>
                </c:pt>
                <c:pt idx="8">
                  <c:v>12227042.541413587</c:v>
                </c:pt>
              </c:numCache>
            </c:numRef>
          </c:val>
        </c:ser>
        <c:axId val="56834304"/>
        <c:axId val="63599744"/>
      </c:barChart>
      <c:catAx>
        <c:axId val="56834304"/>
        <c:scaling>
          <c:orientation val="minMax"/>
        </c:scaling>
        <c:axPos val="b"/>
        <c:numFmt formatCode="General" sourceLinked="1"/>
        <c:tickLblPos val="nextTo"/>
        <c:crossAx val="63599744"/>
        <c:crosses val="autoZero"/>
        <c:auto val="1"/>
        <c:lblAlgn val="ctr"/>
        <c:lblOffset val="100"/>
      </c:catAx>
      <c:valAx>
        <c:axId val="63599744"/>
        <c:scaling>
          <c:orientation val="minMax"/>
        </c:scaling>
        <c:axPos val="l"/>
        <c:majorGridlines/>
        <c:numFmt formatCode="_-* #,##0\ _F_t_-;\-* #,##0\ _F_t_-;_-* &quot;-&quot;??\ _F_t_-;_-@_-" sourceLinked="1"/>
        <c:tickLblPos val="nextTo"/>
        <c:crossAx val="5683430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c:spPr>
          <c:cat>
            <c:numRef>
              <c:f>Munka1!$B$2:$H$2</c:f>
              <c:numCache>
                <c:formatCode>0.0%</c:formatCode>
                <c:ptCount val="7"/>
                <c:pt idx="0">
                  <c:v>0.11000000000000007</c:v>
                </c:pt>
                <c:pt idx="1">
                  <c:v>0.10500000000000002</c:v>
                </c:pt>
                <c:pt idx="2">
                  <c:v>0.10000000000000003</c:v>
                </c:pt>
                <c:pt idx="3">
                  <c:v>9.5000000000000168E-2</c:v>
                </c:pt>
                <c:pt idx="4">
                  <c:v>9.0000000000000066E-2</c:v>
                </c:pt>
                <c:pt idx="5">
                  <c:v>8.5000000000000048E-2</c:v>
                </c:pt>
                <c:pt idx="6">
                  <c:v>8.0000000000000057E-2</c:v>
                </c:pt>
              </c:numCache>
            </c:numRef>
          </c:cat>
          <c:val>
            <c:numRef>
              <c:f>Munka1!$B$5:$H$5</c:f>
              <c:numCache>
                <c:formatCode>_-* #,##0\ _F_t_-;\-* #,##0\ _F_t_-;_-* "-"??\ _F_t_-;_-@_-</c:formatCode>
                <c:ptCount val="7"/>
                <c:pt idx="0">
                  <c:v>22272727.272727281</c:v>
                </c:pt>
                <c:pt idx="1">
                  <c:v>25952380.952380955</c:v>
                </c:pt>
                <c:pt idx="2">
                  <c:v>30000000</c:v>
                </c:pt>
                <c:pt idx="3">
                  <c:v>34473684.210526325</c:v>
                </c:pt>
                <c:pt idx="4">
                  <c:v>39444444.444444463</c:v>
                </c:pt>
                <c:pt idx="5">
                  <c:v>45000000.00000003</c:v>
                </c:pt>
                <c:pt idx="6">
                  <c:v>51250000.00000003</c:v>
                </c:pt>
              </c:numCache>
            </c:numRef>
          </c:val>
        </c:ser>
        <c:ser>
          <c:idx val="1"/>
          <c:order val="1"/>
          <c:tx>
            <c:v>elvárt hozam</c:v>
          </c:tx>
          <c:cat>
            <c:numRef>
              <c:f>Munka1!$B$2:$H$2</c:f>
              <c:numCache>
                <c:formatCode>0.0%</c:formatCode>
                <c:ptCount val="7"/>
                <c:pt idx="0">
                  <c:v>0.11000000000000007</c:v>
                </c:pt>
                <c:pt idx="1">
                  <c:v>0.10500000000000002</c:v>
                </c:pt>
                <c:pt idx="2">
                  <c:v>0.10000000000000003</c:v>
                </c:pt>
                <c:pt idx="3">
                  <c:v>9.5000000000000168E-2</c:v>
                </c:pt>
                <c:pt idx="4">
                  <c:v>9.0000000000000066E-2</c:v>
                </c:pt>
                <c:pt idx="5">
                  <c:v>8.5000000000000048E-2</c:v>
                </c:pt>
                <c:pt idx="6">
                  <c:v>8.0000000000000057E-2</c:v>
                </c:pt>
              </c:numCache>
            </c:numRef>
          </c:cat>
          <c:val>
            <c:numRef>
              <c:f>Munka1!$B$8:$H$8</c:f>
              <c:numCache>
                <c:formatCode>_-* #,##0\ _F_t_-;\-* #,##0\ _F_t_-;_-* "-"??\ _F_t_-;_-@_-</c:formatCode>
                <c:ptCount val="7"/>
                <c:pt idx="0">
                  <c:v>11000000</c:v>
                </c:pt>
                <c:pt idx="1">
                  <c:v>10500000</c:v>
                </c:pt>
                <c:pt idx="2">
                  <c:v>10000000</c:v>
                </c:pt>
                <c:pt idx="3">
                  <c:v>9499999.999999987</c:v>
                </c:pt>
                <c:pt idx="4">
                  <c:v>8999999.999999987</c:v>
                </c:pt>
                <c:pt idx="5">
                  <c:v>8499999.999999987</c:v>
                </c:pt>
                <c:pt idx="6">
                  <c:v>8000000</c:v>
                </c:pt>
              </c:numCache>
            </c:numRef>
          </c:val>
        </c:ser>
        <c:axId val="64560128"/>
        <c:axId val="65178240"/>
      </c:barChart>
      <c:catAx>
        <c:axId val="64560128"/>
        <c:scaling>
          <c:orientation val="minMax"/>
        </c:scaling>
        <c:axPos val="b"/>
        <c:numFmt formatCode="0.0%" sourceLinked="1"/>
        <c:tickLblPos val="nextTo"/>
        <c:crossAx val="65178240"/>
        <c:crosses val="autoZero"/>
        <c:auto val="1"/>
        <c:lblAlgn val="ctr"/>
        <c:lblOffset val="100"/>
      </c:catAx>
      <c:valAx>
        <c:axId val="65178240"/>
        <c:scaling>
          <c:orientation val="minMax"/>
        </c:scaling>
        <c:axPos val="l"/>
        <c:majorGridlines/>
        <c:numFmt formatCode="_-* #,##0\ _F_t_-;\-* #,##0\ _F_t_-;_-* &quot;-&quot;??\ _F_t_-;_-@_-" sourceLinked="1"/>
        <c:tickLblPos val="nextTo"/>
        <c:crossAx val="64560128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0.27563</cdr:x>
      <cdr:y>0.40532</cdr:y>
    </cdr:from>
    <cdr:to>
      <cdr:x>0.43067</cdr:x>
      <cdr:y>0.62894</cdr:y>
    </cdr:to>
    <cdr:sp macro="" textlink="">
      <cdr:nvSpPr>
        <cdr:cNvPr id="3" name="Egyenes összekötő nyíllal 2"/>
        <cdr:cNvSpPr/>
      </cdr:nvSpPr>
      <cdr:spPr>
        <a:xfrm xmlns:a="http://schemas.openxmlformats.org/drawingml/2006/main">
          <a:off x="2286016" y="2071702"/>
          <a:ext cx="1285884" cy="114300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1">
              <a:lumMod val="2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0.7063</cdr:x>
      <cdr:y>0.43327</cdr:y>
    </cdr:from>
    <cdr:to>
      <cdr:x>0.84412</cdr:x>
      <cdr:y>0.62894</cdr:y>
    </cdr:to>
    <cdr:sp macro="" textlink="">
      <cdr:nvSpPr>
        <cdr:cNvPr id="4" name="Egyenes összekötő nyíllal 3"/>
        <cdr:cNvSpPr/>
      </cdr:nvSpPr>
      <cdr:spPr>
        <a:xfrm xmlns:a="http://schemas.openxmlformats.org/drawingml/2006/main" flipH="1">
          <a:off x="5857916" y="2214578"/>
          <a:ext cx="1143008" cy="10001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25000"/>
            </a:scheme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0.45651</cdr:x>
      <cdr:y>0.40532</cdr:y>
    </cdr:from>
    <cdr:to>
      <cdr:x>0.49097</cdr:x>
      <cdr:y>0.62894</cdr:y>
    </cdr:to>
    <cdr:sp macro="" textlink="">
      <cdr:nvSpPr>
        <cdr:cNvPr id="5" name="Egyenes összekötő nyíllal 4"/>
        <cdr:cNvSpPr/>
      </cdr:nvSpPr>
      <cdr:spPr>
        <a:xfrm xmlns:a="http://schemas.openxmlformats.org/drawingml/2006/main">
          <a:off x="3786214" y="2071702"/>
          <a:ext cx="285752" cy="114300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25000"/>
            </a:scheme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0.36176</cdr:x>
      <cdr:y>0.40532</cdr:y>
    </cdr:from>
    <cdr:to>
      <cdr:x>0.43929</cdr:x>
      <cdr:y>0.62894</cdr:y>
    </cdr:to>
    <cdr:sp macro="" textlink="">
      <cdr:nvSpPr>
        <cdr:cNvPr id="6" name="Egyenes összekötő nyíllal 5"/>
        <cdr:cNvSpPr/>
      </cdr:nvSpPr>
      <cdr:spPr>
        <a:xfrm xmlns:a="http://schemas.openxmlformats.org/drawingml/2006/main">
          <a:off x="3000396" y="2071702"/>
          <a:ext cx="642942" cy="114300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25000"/>
            </a:scheme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0.74076</cdr:x>
      <cdr:y>0.41929</cdr:y>
    </cdr:from>
    <cdr:to>
      <cdr:x>0.93887</cdr:x>
      <cdr:y>0.62894</cdr:y>
    </cdr:to>
    <cdr:sp macro="" textlink="">
      <cdr:nvSpPr>
        <cdr:cNvPr id="7" name="Egyenes összekötő nyíllal 6"/>
        <cdr:cNvSpPr/>
      </cdr:nvSpPr>
      <cdr:spPr>
        <a:xfrm xmlns:a="http://schemas.openxmlformats.org/drawingml/2006/main" flipH="1">
          <a:off x="6143668" y="2143140"/>
          <a:ext cx="1643074" cy="107157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25000"/>
            </a:scheme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94AA0-5F84-4564-B875-40147F0D5152}" type="datetimeFigureOut">
              <a:rPr lang="hu-HU" smtClean="0"/>
              <a:pPr/>
              <a:t>2013.10.11.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85930-DE6E-4E16-B65A-FBEF420E181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69CDCE-AA6D-4E2A-9880-E61413DB27A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3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18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19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20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21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22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23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24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58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59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5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6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7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8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13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15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16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DEAB5-9048-4BE4-92E9-5D1F312687FB}" type="slidenum">
              <a:rPr lang="hu-HU"/>
              <a:pPr/>
              <a:t>17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307F5-6D8D-4C11-94B5-003616B6E1E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266F-C98B-404C-8350-ABC51B71822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6A1A8-B3E0-4852-9D9B-2E8A7CD536E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53E2A9-3BCE-43BA-BEF5-8D5C0BD32D5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62CCE-E0C8-4B37-BF4E-BB41F49D44A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5941-D1D4-4494-8573-D76DC237E03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0E1-C446-4705-B1F2-DC9C57D51E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A67BC-8B85-4CB7-B01C-C67F8743903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A35D5-A04A-460E-BAB7-B4B23688566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9C6C-6AEF-4EB0-8D8E-F4B7B9F4CCB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9C51-C785-497B-A7DB-F222A914D63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071E4-198B-4D23-8062-F15FDD35612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AC982E-0925-403D-92FD-2FD1319D40D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ww.tozsdehirek.hu/" TargetMode="Externa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zsdehirek.hu/tozsdei-hirek" TargetMode="External"/><Relationship Id="rId3" Type="http://schemas.openxmlformats.org/officeDocument/2006/relationships/slideLayout" Target="../slideLayouts/slideLayout6.xml"/><Relationship Id="rId7" Type="http://schemas.openxmlformats.org/officeDocument/2006/relationships/hyperlink" Target="http://www.tozsdehirek.hu/top-tozsde-hirek" TargetMode="Externa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tozsdehirek.hu/" TargetMode="External"/><Relationship Id="rId5" Type="http://schemas.openxmlformats.org/officeDocument/2006/relationships/hyperlink" Target="http://stockportal.hu/index.php/elenk-kereslet-csokkeno-hozamok-a-3-5-es-10-eves-allampapirok-aukciojan/" TargetMode="External"/><Relationship Id="rId4" Type="http://schemas.openxmlformats.org/officeDocument/2006/relationships/image" Target="../media/image1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Relationship Id="rId5" Type="http://schemas.openxmlformats.org/officeDocument/2006/relationships/hyperlink" Target="http://www.tozsdehirek.hu/" TargetMode="External"/><Relationship Id="rId4" Type="http://schemas.openxmlformats.org/officeDocument/2006/relationships/image" Target="../media/image17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sz="2000" dirty="0" smtClean="0"/>
              <a:t>Befektetés: választás alternatív lehetőségek között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9388" y="1052513"/>
          <a:ext cx="8737600" cy="4776787"/>
        </p:xfrm>
        <a:graphic>
          <a:graphicData uri="http://schemas.openxmlformats.org/presentationml/2006/ole">
            <p:oleObj spid="_x0000_s3074" name="MS Organization Chart 2.0" r:id="rId3" imgW="3670200" imgH="2006280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Jelenérték-számítás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9" y="2714620"/>
            <a:ext cx="2295525" cy="819150"/>
          </a:xfrm>
          <a:prstGeom prst="rect">
            <a:avLst/>
          </a:prstGeom>
          <a:noFill/>
        </p:spPr>
      </p:pic>
      <p:pic>
        <p:nvPicPr>
          <p:cNvPr id="2426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214950"/>
            <a:ext cx="742951" cy="6096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1071538" y="1571613"/>
            <a:ext cx="8072463" cy="14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Kamatszámítás fordított művelete: Diszkontálás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Diszkontált érték számítása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Adott kamatláb mellett, </a:t>
            </a:r>
            <a:r>
              <a:rPr kumimoji="0" lang="hu-HU" sz="2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n.évben</a:t>
            </a: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realizált, összeg mai értéke  </a:t>
            </a:r>
            <a:r>
              <a:rPr kumimoji="0" lang="hu-HU" sz="2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hu-HU" sz="2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Calibri" pitchFamily="34" charset="0"/>
              </a:rPr>
            </a:b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1142976" y="3500439"/>
            <a:ext cx="8001024" cy="23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	=	befektetett összeg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=	kamattal növelt érték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diszkont-tényező:			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" y="23870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9" y="1785926"/>
            <a:ext cx="1133475" cy="819150"/>
          </a:xfrm>
          <a:prstGeom prst="rect">
            <a:avLst/>
          </a:prstGeom>
          <a:noFill/>
        </p:spPr>
      </p:pic>
      <p:pic>
        <p:nvPicPr>
          <p:cNvPr id="3788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5286388"/>
            <a:ext cx="3333751" cy="1123950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0" y="1357298"/>
            <a:ext cx="3215560" cy="68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hu-HU" sz="3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Jelenérték-formula:</a:t>
            </a:r>
            <a:endParaRPr kumimoji="0" lang="hu-HU" sz="31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357157" y="2857496"/>
            <a:ext cx="8786843" cy="23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Adott kamat/hozam mellett, adott időtávon a jövőbeli jövedelmek mai értékét adja, ahol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PV	=	nettó jelenérték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600" baseline="30000" dirty="0" smtClean="0">
                <a:latin typeface="Calibri" pitchFamily="34" charset="0"/>
              </a:rPr>
              <a:t>A	=	adott évi jövedelem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Nettó jelenérték:	Az egyes évek jelenértékének összege.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571472" y="5572141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PV =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00" y="928670"/>
            <a:ext cx="2257425" cy="1076325"/>
          </a:xfrm>
          <a:prstGeom prst="rect">
            <a:avLst/>
          </a:prstGeom>
          <a:noFill/>
        </p:spPr>
      </p:pic>
      <p:pic>
        <p:nvPicPr>
          <p:cNvPr id="3799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5" y="4643446"/>
            <a:ext cx="571500" cy="742950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343922"/>
            <a:ext cx="4964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fix idejű jövedelemáramlás formulája: (YP)</a:t>
            </a:r>
            <a:endParaRPr kumimoji="0" lang="hu-H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571472" y="2071679"/>
            <a:ext cx="6215107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	adott év jövedelme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600" baseline="30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végtelen idejű jövedelemáramlás formulája: (YP)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0" y="5654476"/>
            <a:ext cx="439748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=	évek átlagos év jövedelme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3200" b="1" dirty="0" smtClean="0"/>
              <a:t>Jövedelem-áramlás jelenértéke</a:t>
            </a:r>
            <a:endParaRPr lang="en-US" sz="32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142844" y="2000240"/>
            <a:ext cx="878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Mai pénz mindig többet ér, mint jövőbeni pénz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428728" y="3643315"/>
            <a:ext cx="4786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u-HU" sz="4000" dirty="0" smtClean="0"/>
              <a:t>biztonság</a:t>
            </a:r>
          </a:p>
          <a:p>
            <a:pPr>
              <a:buFont typeface="Wingdings" pitchFamily="2" charset="2"/>
              <a:buChar char="q"/>
            </a:pPr>
            <a:r>
              <a:rPr lang="hu-HU" sz="4000" dirty="0" smtClean="0"/>
              <a:t>befektethetőség</a:t>
            </a:r>
            <a:endParaRPr lang="hu-HU" sz="4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28596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Számszerűsítése: jelenérték-számítással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161339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dirty="0" smtClean="0"/>
              <a:t>A pénz időértéke </a:t>
            </a:r>
          </a:p>
          <a:p>
            <a:pPr>
              <a:buFont typeface="Wingdings" pitchFamily="2" charset="2"/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sz="2000" dirty="0"/>
              <a:t>- figyelembe veszi a kockázatokat</a:t>
            </a:r>
            <a:br>
              <a:rPr lang="hu-HU" sz="2000" dirty="0"/>
            </a:br>
            <a:r>
              <a:rPr lang="hu-HU" sz="2000" dirty="0"/>
              <a:t>- </a:t>
            </a:r>
            <a:r>
              <a:rPr lang="hu-HU" sz="2000" dirty="0" smtClean="0"/>
              <a:t>kifejezi a hosszú </a:t>
            </a:r>
            <a:r>
              <a:rPr lang="hu-HU" sz="2000" dirty="0"/>
              <a:t>távú hatásokat </a:t>
            </a:r>
            <a:r>
              <a:rPr lang="hu-HU" sz="2000" dirty="0" smtClean="0"/>
              <a:t> 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- ellenőrizhető, mérhető</a:t>
            </a:r>
            <a:br>
              <a:rPr lang="hu-HU" sz="2000" dirty="0"/>
            </a:br>
            <a:r>
              <a:rPr lang="hu-HU" sz="2000" dirty="0"/>
              <a:t>- egyértelmű, világosan </a:t>
            </a:r>
            <a:r>
              <a:rPr lang="hu-HU" sz="2000" dirty="0" smtClean="0"/>
              <a:t>megfogalmazható</a:t>
            </a:r>
          </a:p>
          <a:p>
            <a:pPr>
              <a:buFont typeface="Wingdings" pitchFamily="2" charset="2"/>
              <a:buNone/>
            </a:pPr>
            <a:endParaRPr lang="hu-HU" sz="2000" dirty="0" smtClean="0"/>
          </a:p>
          <a:p>
            <a:pPr>
              <a:buFont typeface="Wingdings" pitchFamily="2" charset="2"/>
              <a:buNone/>
            </a:pPr>
            <a:r>
              <a:rPr lang="hu-HU" sz="2000" dirty="0" smtClean="0"/>
              <a:t>A pénz időértékét elsősorban a várható kockázatok befolyásolják.</a:t>
            </a:r>
          </a:p>
          <a:p>
            <a:pPr>
              <a:buFont typeface="Wingdings" pitchFamily="2" charset="2"/>
              <a:buNone/>
            </a:pPr>
            <a:r>
              <a:rPr lang="hu-HU" dirty="0"/>
              <a:t/>
            </a:r>
            <a:br>
              <a:rPr lang="hu-HU" dirty="0"/>
            </a:br>
            <a:endParaRPr lang="hu-HU" sz="2400" dirty="0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Jelenérték-számítás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3200" b="1" dirty="0" smtClean="0"/>
              <a:t>Jövedelem-áramlás jelenértéke</a:t>
            </a:r>
            <a:endParaRPr lang="en-US" sz="32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428596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Számszerűsítése: jelenérték-számítással</a:t>
            </a:r>
            <a:endParaRPr lang="hu-HU" dirty="0"/>
          </a:p>
        </p:txBody>
      </p:sp>
      <p:sp>
        <p:nvSpPr>
          <p:cNvPr id="11" name="Felfelé nyíl 10"/>
          <p:cNvSpPr/>
          <p:nvPr/>
        </p:nvSpPr>
        <p:spPr>
          <a:xfrm>
            <a:off x="1428728" y="2857497"/>
            <a:ext cx="500067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928661" y="5715017"/>
            <a:ext cx="70723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 flipH="1" flipV="1">
            <a:off x="-427866" y="4356900"/>
            <a:ext cx="271464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04775" cy="161925"/>
          </a:xfrm>
          <a:prstGeom prst="rect">
            <a:avLst/>
          </a:prstGeom>
          <a:noFill/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428861" y="4714885"/>
            <a:ext cx="6357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 smtClean="0"/>
              <a:t>Nettó jelenérték = Befektetett összeg</a:t>
            </a:r>
            <a:endParaRPr lang="hu-HU" sz="27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1"/>
            <a:ext cx="104775" cy="161925"/>
          </a:xfrm>
          <a:prstGeom prst="rect">
            <a:avLst/>
          </a:prstGeom>
          <a:noFill/>
        </p:spPr>
      </p:pic>
      <p:cxnSp>
        <p:nvCxnSpPr>
          <p:cNvPr id="27" name="Egyenes összekötő 26"/>
          <p:cNvCxnSpPr/>
          <p:nvPr/>
        </p:nvCxnSpPr>
        <p:spPr>
          <a:xfrm rot="10800000" flipV="1">
            <a:off x="5000628" y="5286388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0800000" flipV="1">
            <a:off x="5000628" y="4643447"/>
            <a:ext cx="21431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000628" y="5143512"/>
            <a:ext cx="266704" cy="123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5000628" y="4786322"/>
            <a:ext cx="214315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elé nyíl 38"/>
          <p:cNvSpPr/>
          <p:nvPr/>
        </p:nvSpPr>
        <p:spPr>
          <a:xfrm>
            <a:off x="428596" y="2928934"/>
            <a:ext cx="500067" cy="2786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3200" b="1" dirty="0" smtClean="0"/>
              <a:t>Jövedelem-áramlás jelenértéke</a:t>
            </a:r>
            <a:endParaRPr lang="en-US" sz="32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428596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Számszerűsítése: jelenérték-számítással</a:t>
            </a:r>
            <a:endParaRPr lang="hu-HU" dirty="0"/>
          </a:p>
        </p:txBody>
      </p:sp>
      <p:sp>
        <p:nvSpPr>
          <p:cNvPr id="11" name="Felfelé nyíl 10"/>
          <p:cNvSpPr/>
          <p:nvPr/>
        </p:nvSpPr>
        <p:spPr>
          <a:xfrm>
            <a:off x="1428728" y="2857497"/>
            <a:ext cx="500067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felé nyíl 12"/>
          <p:cNvSpPr/>
          <p:nvPr/>
        </p:nvSpPr>
        <p:spPr>
          <a:xfrm>
            <a:off x="2428860" y="3000372"/>
            <a:ext cx="500067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928661" y="5715017"/>
            <a:ext cx="70723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 flipH="1" flipV="1">
            <a:off x="-427866" y="4356900"/>
            <a:ext cx="271464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04775" cy="161925"/>
          </a:xfrm>
          <a:prstGeom prst="rect">
            <a:avLst/>
          </a:prstGeom>
          <a:noFill/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428861" y="4714885"/>
            <a:ext cx="6357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 smtClean="0"/>
              <a:t>Nettó jelenérték = Befektetett összeg</a:t>
            </a:r>
            <a:endParaRPr lang="hu-HU" sz="27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1"/>
            <a:ext cx="104775" cy="161925"/>
          </a:xfrm>
          <a:prstGeom prst="rect">
            <a:avLst/>
          </a:prstGeom>
          <a:noFill/>
        </p:spPr>
      </p:pic>
      <p:cxnSp>
        <p:nvCxnSpPr>
          <p:cNvPr id="27" name="Egyenes összekötő 26"/>
          <p:cNvCxnSpPr/>
          <p:nvPr/>
        </p:nvCxnSpPr>
        <p:spPr>
          <a:xfrm rot="10800000" flipV="1">
            <a:off x="5000628" y="5286388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0800000" flipV="1">
            <a:off x="5000628" y="4643447"/>
            <a:ext cx="21431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000628" y="5143512"/>
            <a:ext cx="266704" cy="123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5000628" y="4786322"/>
            <a:ext cx="214315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elé nyíl 38"/>
          <p:cNvSpPr/>
          <p:nvPr/>
        </p:nvSpPr>
        <p:spPr>
          <a:xfrm>
            <a:off x="428596" y="2928934"/>
            <a:ext cx="500067" cy="2786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Pluszjel 24"/>
          <p:cNvSpPr/>
          <p:nvPr/>
        </p:nvSpPr>
        <p:spPr>
          <a:xfrm>
            <a:off x="2000233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3200" b="1" dirty="0" smtClean="0"/>
              <a:t>Jövedelem-áramlás jelenértéke</a:t>
            </a:r>
            <a:endParaRPr lang="en-US" sz="32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428596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Számszerűsítése: jelenérték-számítással</a:t>
            </a:r>
            <a:endParaRPr lang="hu-HU" dirty="0"/>
          </a:p>
        </p:txBody>
      </p:sp>
      <p:sp>
        <p:nvSpPr>
          <p:cNvPr id="11" name="Felfelé nyíl 10"/>
          <p:cNvSpPr/>
          <p:nvPr/>
        </p:nvSpPr>
        <p:spPr>
          <a:xfrm>
            <a:off x="1428728" y="2857497"/>
            <a:ext cx="500067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felé nyíl 12"/>
          <p:cNvSpPr/>
          <p:nvPr/>
        </p:nvSpPr>
        <p:spPr>
          <a:xfrm>
            <a:off x="2428860" y="3000372"/>
            <a:ext cx="500067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elfelé nyíl 13"/>
          <p:cNvSpPr/>
          <p:nvPr/>
        </p:nvSpPr>
        <p:spPr>
          <a:xfrm>
            <a:off x="3286116" y="3143248"/>
            <a:ext cx="500067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928661" y="5715017"/>
            <a:ext cx="70723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 flipH="1" flipV="1">
            <a:off x="-427866" y="4356900"/>
            <a:ext cx="271464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04775" cy="161925"/>
          </a:xfrm>
          <a:prstGeom prst="rect">
            <a:avLst/>
          </a:prstGeom>
          <a:noFill/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428861" y="4714885"/>
            <a:ext cx="6357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 smtClean="0"/>
              <a:t>Nettó jelenérték = Befektetett összeg</a:t>
            </a:r>
            <a:endParaRPr lang="hu-HU" sz="27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1"/>
            <a:ext cx="104775" cy="161925"/>
          </a:xfrm>
          <a:prstGeom prst="rect">
            <a:avLst/>
          </a:prstGeom>
          <a:noFill/>
        </p:spPr>
      </p:pic>
      <p:cxnSp>
        <p:nvCxnSpPr>
          <p:cNvPr id="27" name="Egyenes összekötő 26"/>
          <p:cNvCxnSpPr/>
          <p:nvPr/>
        </p:nvCxnSpPr>
        <p:spPr>
          <a:xfrm rot="10800000" flipV="1">
            <a:off x="5000628" y="5286388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0800000" flipV="1">
            <a:off x="5000628" y="4643447"/>
            <a:ext cx="21431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000628" y="5143512"/>
            <a:ext cx="266704" cy="123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5000628" y="4786322"/>
            <a:ext cx="214315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elé nyíl 38"/>
          <p:cNvSpPr/>
          <p:nvPr/>
        </p:nvSpPr>
        <p:spPr>
          <a:xfrm>
            <a:off x="428596" y="2928934"/>
            <a:ext cx="500067" cy="2786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Pluszjel 24"/>
          <p:cNvSpPr/>
          <p:nvPr/>
        </p:nvSpPr>
        <p:spPr>
          <a:xfrm>
            <a:off x="2000233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Pluszjel 25"/>
          <p:cNvSpPr/>
          <p:nvPr/>
        </p:nvSpPr>
        <p:spPr>
          <a:xfrm>
            <a:off x="2928926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3200" b="1" dirty="0" smtClean="0"/>
              <a:t>Jövedelem-áramlás jelenértéke</a:t>
            </a:r>
            <a:endParaRPr lang="en-US" sz="32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428596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Számszerűsítése: jelenérték-számítással</a:t>
            </a:r>
            <a:endParaRPr lang="hu-HU" dirty="0"/>
          </a:p>
        </p:txBody>
      </p:sp>
      <p:sp>
        <p:nvSpPr>
          <p:cNvPr id="11" name="Felfelé nyíl 10"/>
          <p:cNvSpPr/>
          <p:nvPr/>
        </p:nvSpPr>
        <p:spPr>
          <a:xfrm>
            <a:off x="1428728" y="2857497"/>
            <a:ext cx="500067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felé nyíl 12"/>
          <p:cNvSpPr/>
          <p:nvPr/>
        </p:nvSpPr>
        <p:spPr>
          <a:xfrm>
            <a:off x="2428860" y="3000372"/>
            <a:ext cx="500067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elfelé nyíl 13"/>
          <p:cNvSpPr/>
          <p:nvPr/>
        </p:nvSpPr>
        <p:spPr>
          <a:xfrm>
            <a:off x="3286116" y="3143248"/>
            <a:ext cx="500067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felé nyíl 14"/>
          <p:cNvSpPr/>
          <p:nvPr/>
        </p:nvSpPr>
        <p:spPr>
          <a:xfrm>
            <a:off x="4214809" y="3357562"/>
            <a:ext cx="500067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928661" y="5715017"/>
            <a:ext cx="70723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 flipH="1" flipV="1">
            <a:off x="-427866" y="4356900"/>
            <a:ext cx="271464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04775" cy="161925"/>
          </a:xfrm>
          <a:prstGeom prst="rect">
            <a:avLst/>
          </a:prstGeom>
          <a:noFill/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428861" y="4714885"/>
            <a:ext cx="6357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 smtClean="0"/>
              <a:t>Nettó jelenérték = Befektetett összeg</a:t>
            </a:r>
            <a:endParaRPr lang="hu-HU" sz="27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1"/>
            <a:ext cx="104775" cy="161925"/>
          </a:xfrm>
          <a:prstGeom prst="rect">
            <a:avLst/>
          </a:prstGeom>
          <a:noFill/>
        </p:spPr>
      </p:pic>
      <p:cxnSp>
        <p:nvCxnSpPr>
          <p:cNvPr id="27" name="Egyenes összekötő 26"/>
          <p:cNvCxnSpPr/>
          <p:nvPr/>
        </p:nvCxnSpPr>
        <p:spPr>
          <a:xfrm rot="10800000" flipV="1">
            <a:off x="5000628" y="5286388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0800000" flipV="1">
            <a:off x="5000628" y="4643447"/>
            <a:ext cx="21431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000628" y="5143512"/>
            <a:ext cx="266704" cy="123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5000628" y="4786322"/>
            <a:ext cx="214315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elé nyíl 38"/>
          <p:cNvSpPr/>
          <p:nvPr/>
        </p:nvSpPr>
        <p:spPr>
          <a:xfrm>
            <a:off x="428596" y="2928934"/>
            <a:ext cx="500067" cy="2786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Pluszjel 24"/>
          <p:cNvSpPr/>
          <p:nvPr/>
        </p:nvSpPr>
        <p:spPr>
          <a:xfrm>
            <a:off x="2000233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Pluszjel 25"/>
          <p:cNvSpPr/>
          <p:nvPr/>
        </p:nvSpPr>
        <p:spPr>
          <a:xfrm>
            <a:off x="2928926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Pluszjel 27"/>
          <p:cNvSpPr/>
          <p:nvPr/>
        </p:nvSpPr>
        <p:spPr>
          <a:xfrm>
            <a:off x="3786182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3200" b="1" dirty="0" smtClean="0"/>
              <a:t>Jövedelem-áramlás jelenértéke</a:t>
            </a:r>
            <a:endParaRPr lang="en-US" sz="32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428596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Számszerűsítése: jelenérték-számítással</a:t>
            </a:r>
            <a:endParaRPr lang="hu-HU" dirty="0"/>
          </a:p>
        </p:txBody>
      </p:sp>
      <p:sp>
        <p:nvSpPr>
          <p:cNvPr id="11" name="Felfelé nyíl 10"/>
          <p:cNvSpPr/>
          <p:nvPr/>
        </p:nvSpPr>
        <p:spPr>
          <a:xfrm>
            <a:off x="1428728" y="2857497"/>
            <a:ext cx="500067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felé nyíl 12"/>
          <p:cNvSpPr/>
          <p:nvPr/>
        </p:nvSpPr>
        <p:spPr>
          <a:xfrm>
            <a:off x="2428860" y="3000372"/>
            <a:ext cx="500067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elfelé nyíl 13"/>
          <p:cNvSpPr/>
          <p:nvPr/>
        </p:nvSpPr>
        <p:spPr>
          <a:xfrm>
            <a:off x="3286116" y="3143248"/>
            <a:ext cx="500067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felé nyíl 14"/>
          <p:cNvSpPr/>
          <p:nvPr/>
        </p:nvSpPr>
        <p:spPr>
          <a:xfrm>
            <a:off x="4214809" y="3357562"/>
            <a:ext cx="500067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elfelé nyíl 15"/>
          <p:cNvSpPr/>
          <p:nvPr/>
        </p:nvSpPr>
        <p:spPr>
          <a:xfrm>
            <a:off x="5214941" y="3500439"/>
            <a:ext cx="500067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928661" y="5715017"/>
            <a:ext cx="70723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 flipH="1" flipV="1">
            <a:off x="-427866" y="4356900"/>
            <a:ext cx="271464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04775" cy="161925"/>
          </a:xfrm>
          <a:prstGeom prst="rect">
            <a:avLst/>
          </a:prstGeom>
          <a:noFill/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428861" y="4714885"/>
            <a:ext cx="6357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 smtClean="0"/>
              <a:t>Nettó jelenérték = Befektetett összeg</a:t>
            </a:r>
            <a:endParaRPr lang="hu-HU" sz="27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1"/>
            <a:ext cx="104775" cy="161925"/>
          </a:xfrm>
          <a:prstGeom prst="rect">
            <a:avLst/>
          </a:prstGeom>
          <a:noFill/>
        </p:spPr>
      </p:pic>
      <p:cxnSp>
        <p:nvCxnSpPr>
          <p:cNvPr id="27" name="Egyenes összekötő 26"/>
          <p:cNvCxnSpPr/>
          <p:nvPr/>
        </p:nvCxnSpPr>
        <p:spPr>
          <a:xfrm rot="10800000" flipV="1">
            <a:off x="5000628" y="5286388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0800000" flipV="1">
            <a:off x="5000628" y="4643447"/>
            <a:ext cx="21431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000628" y="5143512"/>
            <a:ext cx="266704" cy="123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5000628" y="4786322"/>
            <a:ext cx="214315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elé nyíl 38"/>
          <p:cNvSpPr/>
          <p:nvPr/>
        </p:nvSpPr>
        <p:spPr>
          <a:xfrm>
            <a:off x="428596" y="2928934"/>
            <a:ext cx="500067" cy="2786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Pluszjel 24"/>
          <p:cNvSpPr/>
          <p:nvPr/>
        </p:nvSpPr>
        <p:spPr>
          <a:xfrm>
            <a:off x="2000233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Pluszjel 25"/>
          <p:cNvSpPr/>
          <p:nvPr/>
        </p:nvSpPr>
        <p:spPr>
          <a:xfrm>
            <a:off x="2928926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Pluszjel 27"/>
          <p:cNvSpPr/>
          <p:nvPr/>
        </p:nvSpPr>
        <p:spPr>
          <a:xfrm>
            <a:off x="3786182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Pluszjel 31"/>
          <p:cNvSpPr/>
          <p:nvPr/>
        </p:nvSpPr>
        <p:spPr>
          <a:xfrm>
            <a:off x="4786314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3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ím 1"/>
          <p:cNvSpPr txBox="1">
            <a:spLocks/>
          </p:cNvSpPr>
          <p:nvPr/>
        </p:nvSpPr>
        <p:spPr bwMode="auto">
          <a:xfrm>
            <a:off x="46754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Befektetés: választás alternatív lehetőségek között</a:t>
            </a: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3200" b="1" dirty="0" smtClean="0"/>
              <a:t>Jövedelem-áramlás jelenértéke</a:t>
            </a:r>
            <a:endParaRPr lang="en-US" sz="32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428596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Számszerűsítése: jelenérték-számítással</a:t>
            </a:r>
            <a:endParaRPr lang="hu-HU" dirty="0"/>
          </a:p>
        </p:txBody>
      </p:sp>
      <p:sp>
        <p:nvSpPr>
          <p:cNvPr id="11" name="Felfelé nyíl 10"/>
          <p:cNvSpPr/>
          <p:nvPr/>
        </p:nvSpPr>
        <p:spPr>
          <a:xfrm>
            <a:off x="1428728" y="2857497"/>
            <a:ext cx="500067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felé nyíl 12"/>
          <p:cNvSpPr/>
          <p:nvPr/>
        </p:nvSpPr>
        <p:spPr>
          <a:xfrm>
            <a:off x="2428860" y="3000372"/>
            <a:ext cx="500067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elfelé nyíl 13"/>
          <p:cNvSpPr/>
          <p:nvPr/>
        </p:nvSpPr>
        <p:spPr>
          <a:xfrm>
            <a:off x="3286116" y="3143248"/>
            <a:ext cx="500067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felé nyíl 14"/>
          <p:cNvSpPr/>
          <p:nvPr/>
        </p:nvSpPr>
        <p:spPr>
          <a:xfrm>
            <a:off x="4214809" y="3357562"/>
            <a:ext cx="500067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elfelé nyíl 15"/>
          <p:cNvSpPr/>
          <p:nvPr/>
        </p:nvSpPr>
        <p:spPr>
          <a:xfrm>
            <a:off x="5214941" y="3500439"/>
            <a:ext cx="500067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elfelé nyíl 16"/>
          <p:cNvSpPr/>
          <p:nvPr/>
        </p:nvSpPr>
        <p:spPr>
          <a:xfrm>
            <a:off x="6357949" y="3714753"/>
            <a:ext cx="500067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928661" y="5715017"/>
            <a:ext cx="70723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 flipH="1" flipV="1">
            <a:off x="-427866" y="4356900"/>
            <a:ext cx="271464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04775" cy="161925"/>
          </a:xfrm>
          <a:prstGeom prst="rect">
            <a:avLst/>
          </a:prstGeom>
          <a:noFill/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428861" y="4714885"/>
            <a:ext cx="6357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 smtClean="0"/>
              <a:t>Nettó jelenérték = Befektetett összeg</a:t>
            </a:r>
            <a:endParaRPr lang="hu-HU" sz="27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1"/>
            <a:ext cx="104775" cy="161925"/>
          </a:xfrm>
          <a:prstGeom prst="rect">
            <a:avLst/>
          </a:prstGeom>
          <a:noFill/>
        </p:spPr>
      </p:pic>
      <p:cxnSp>
        <p:nvCxnSpPr>
          <p:cNvPr id="27" name="Egyenes összekötő 26"/>
          <p:cNvCxnSpPr/>
          <p:nvPr/>
        </p:nvCxnSpPr>
        <p:spPr>
          <a:xfrm rot="10800000" flipV="1">
            <a:off x="5000628" y="5286388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0800000" flipV="1">
            <a:off x="5000628" y="4643447"/>
            <a:ext cx="21431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000628" y="5143512"/>
            <a:ext cx="266704" cy="123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5000628" y="4786322"/>
            <a:ext cx="214315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elé nyíl 38"/>
          <p:cNvSpPr/>
          <p:nvPr/>
        </p:nvSpPr>
        <p:spPr>
          <a:xfrm>
            <a:off x="428596" y="2928934"/>
            <a:ext cx="500067" cy="2786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Pluszjel 24"/>
          <p:cNvSpPr/>
          <p:nvPr/>
        </p:nvSpPr>
        <p:spPr>
          <a:xfrm>
            <a:off x="2000233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Pluszjel 25"/>
          <p:cNvSpPr/>
          <p:nvPr/>
        </p:nvSpPr>
        <p:spPr>
          <a:xfrm>
            <a:off x="2928926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Pluszjel 27"/>
          <p:cNvSpPr/>
          <p:nvPr/>
        </p:nvSpPr>
        <p:spPr>
          <a:xfrm>
            <a:off x="3786182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Pluszjel 31"/>
          <p:cNvSpPr/>
          <p:nvPr/>
        </p:nvSpPr>
        <p:spPr>
          <a:xfrm>
            <a:off x="4786314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Pluszjel 32"/>
          <p:cNvSpPr/>
          <p:nvPr/>
        </p:nvSpPr>
        <p:spPr>
          <a:xfrm>
            <a:off x="5857884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3200" b="1" dirty="0" smtClean="0"/>
              <a:t>Jövedelem-áramlás jelenértéke</a:t>
            </a:r>
            <a:endParaRPr lang="en-US" sz="32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428596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Számszerűsítése: jelenérték-számítással</a:t>
            </a:r>
            <a:endParaRPr lang="hu-HU" dirty="0"/>
          </a:p>
        </p:txBody>
      </p:sp>
      <p:sp>
        <p:nvSpPr>
          <p:cNvPr id="11" name="Felfelé nyíl 10"/>
          <p:cNvSpPr/>
          <p:nvPr/>
        </p:nvSpPr>
        <p:spPr>
          <a:xfrm>
            <a:off x="1428728" y="2857497"/>
            <a:ext cx="500067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felé nyíl 12"/>
          <p:cNvSpPr/>
          <p:nvPr/>
        </p:nvSpPr>
        <p:spPr>
          <a:xfrm>
            <a:off x="2428860" y="3000372"/>
            <a:ext cx="500067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elfelé nyíl 13"/>
          <p:cNvSpPr/>
          <p:nvPr/>
        </p:nvSpPr>
        <p:spPr>
          <a:xfrm>
            <a:off x="3286116" y="3143248"/>
            <a:ext cx="500067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felé nyíl 14"/>
          <p:cNvSpPr/>
          <p:nvPr/>
        </p:nvSpPr>
        <p:spPr>
          <a:xfrm>
            <a:off x="4214809" y="3357562"/>
            <a:ext cx="500067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elfelé nyíl 15"/>
          <p:cNvSpPr/>
          <p:nvPr/>
        </p:nvSpPr>
        <p:spPr>
          <a:xfrm>
            <a:off x="5214941" y="3500439"/>
            <a:ext cx="500067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elfelé nyíl 16"/>
          <p:cNvSpPr/>
          <p:nvPr/>
        </p:nvSpPr>
        <p:spPr>
          <a:xfrm>
            <a:off x="6357949" y="3714753"/>
            <a:ext cx="500067" cy="35719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928661" y="5715017"/>
            <a:ext cx="70723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 flipH="1" flipV="1">
            <a:off x="-427866" y="4356900"/>
            <a:ext cx="271464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04775" cy="161925"/>
          </a:xfrm>
          <a:prstGeom prst="rect">
            <a:avLst/>
          </a:prstGeom>
          <a:noFill/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428861" y="4714885"/>
            <a:ext cx="6357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 smtClean="0"/>
              <a:t>Nettó jelenérték = Befektetett összeg</a:t>
            </a:r>
            <a:endParaRPr lang="hu-HU" sz="27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1"/>
            <a:ext cx="104775" cy="161925"/>
          </a:xfrm>
          <a:prstGeom prst="rect">
            <a:avLst/>
          </a:prstGeom>
          <a:noFill/>
        </p:spPr>
      </p:pic>
      <p:cxnSp>
        <p:nvCxnSpPr>
          <p:cNvPr id="27" name="Egyenes összekötő 26"/>
          <p:cNvCxnSpPr/>
          <p:nvPr/>
        </p:nvCxnSpPr>
        <p:spPr>
          <a:xfrm rot="10800000" flipV="1">
            <a:off x="5000628" y="5286388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0800000" flipV="1">
            <a:off x="5000628" y="4643447"/>
            <a:ext cx="21431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000628" y="5143512"/>
            <a:ext cx="266704" cy="123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5000628" y="4786322"/>
            <a:ext cx="214315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elé nyíl 38"/>
          <p:cNvSpPr/>
          <p:nvPr/>
        </p:nvSpPr>
        <p:spPr>
          <a:xfrm>
            <a:off x="428596" y="2928934"/>
            <a:ext cx="500067" cy="2786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Pluszjel 24"/>
          <p:cNvSpPr/>
          <p:nvPr/>
        </p:nvSpPr>
        <p:spPr>
          <a:xfrm>
            <a:off x="2000233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Pluszjel 25"/>
          <p:cNvSpPr/>
          <p:nvPr/>
        </p:nvSpPr>
        <p:spPr>
          <a:xfrm>
            <a:off x="2928926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Pluszjel 27"/>
          <p:cNvSpPr/>
          <p:nvPr/>
        </p:nvSpPr>
        <p:spPr>
          <a:xfrm>
            <a:off x="3786182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Pluszjel 31"/>
          <p:cNvSpPr/>
          <p:nvPr/>
        </p:nvSpPr>
        <p:spPr>
          <a:xfrm>
            <a:off x="4786314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Pluszjel 32"/>
          <p:cNvSpPr/>
          <p:nvPr/>
        </p:nvSpPr>
        <p:spPr>
          <a:xfrm>
            <a:off x="5857884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3200" b="1" dirty="0" smtClean="0"/>
              <a:t>Jövedelem-áramlás jelenértéke</a:t>
            </a:r>
            <a:endParaRPr lang="en-US" sz="32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428596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Számszerűsítése: jelenérték-számítással</a:t>
            </a:r>
            <a:endParaRPr lang="hu-HU" dirty="0"/>
          </a:p>
        </p:txBody>
      </p:sp>
      <p:sp>
        <p:nvSpPr>
          <p:cNvPr id="11" name="Felfelé nyíl 10"/>
          <p:cNvSpPr/>
          <p:nvPr/>
        </p:nvSpPr>
        <p:spPr>
          <a:xfrm>
            <a:off x="1428728" y="2857497"/>
            <a:ext cx="500067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felé nyíl 12"/>
          <p:cNvSpPr/>
          <p:nvPr/>
        </p:nvSpPr>
        <p:spPr>
          <a:xfrm>
            <a:off x="2428860" y="3000372"/>
            <a:ext cx="500067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elfelé nyíl 13"/>
          <p:cNvSpPr/>
          <p:nvPr/>
        </p:nvSpPr>
        <p:spPr>
          <a:xfrm>
            <a:off x="3286116" y="3143248"/>
            <a:ext cx="500067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felé nyíl 14"/>
          <p:cNvSpPr/>
          <p:nvPr/>
        </p:nvSpPr>
        <p:spPr>
          <a:xfrm>
            <a:off x="4214809" y="3357562"/>
            <a:ext cx="500067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elfelé nyíl 15"/>
          <p:cNvSpPr/>
          <p:nvPr/>
        </p:nvSpPr>
        <p:spPr>
          <a:xfrm>
            <a:off x="5214941" y="3500439"/>
            <a:ext cx="500067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elfelé nyíl 16"/>
          <p:cNvSpPr/>
          <p:nvPr/>
        </p:nvSpPr>
        <p:spPr>
          <a:xfrm>
            <a:off x="6357949" y="3284984"/>
            <a:ext cx="500067" cy="78695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928661" y="5715017"/>
            <a:ext cx="70723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 flipH="1" flipV="1">
            <a:off x="-427866" y="4356900"/>
            <a:ext cx="271464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04775" cy="161925"/>
          </a:xfrm>
          <a:prstGeom prst="rect">
            <a:avLst/>
          </a:prstGeom>
          <a:noFill/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428861" y="4714885"/>
            <a:ext cx="6357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 smtClean="0"/>
              <a:t>Nettó jelenérték = Befektetett összeg</a:t>
            </a:r>
            <a:endParaRPr lang="hu-HU" sz="27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1"/>
            <a:ext cx="104775" cy="161925"/>
          </a:xfrm>
          <a:prstGeom prst="rect">
            <a:avLst/>
          </a:prstGeom>
          <a:noFill/>
        </p:spPr>
      </p:pic>
      <p:cxnSp>
        <p:nvCxnSpPr>
          <p:cNvPr id="27" name="Egyenes összekötő 26"/>
          <p:cNvCxnSpPr/>
          <p:nvPr/>
        </p:nvCxnSpPr>
        <p:spPr>
          <a:xfrm rot="10800000" flipV="1">
            <a:off x="5000628" y="5286388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0800000" flipV="1">
            <a:off x="5000628" y="4643447"/>
            <a:ext cx="21431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000628" y="5143512"/>
            <a:ext cx="266704" cy="123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5000628" y="4786322"/>
            <a:ext cx="214315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elé nyíl 38"/>
          <p:cNvSpPr/>
          <p:nvPr/>
        </p:nvSpPr>
        <p:spPr>
          <a:xfrm>
            <a:off x="428596" y="2928934"/>
            <a:ext cx="500067" cy="2786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Pluszjel 24"/>
          <p:cNvSpPr/>
          <p:nvPr/>
        </p:nvSpPr>
        <p:spPr>
          <a:xfrm>
            <a:off x="2000233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Pluszjel 25"/>
          <p:cNvSpPr/>
          <p:nvPr/>
        </p:nvSpPr>
        <p:spPr>
          <a:xfrm>
            <a:off x="2928926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Pluszjel 27"/>
          <p:cNvSpPr/>
          <p:nvPr/>
        </p:nvSpPr>
        <p:spPr>
          <a:xfrm>
            <a:off x="3786182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Pluszjel 31"/>
          <p:cNvSpPr/>
          <p:nvPr/>
        </p:nvSpPr>
        <p:spPr>
          <a:xfrm>
            <a:off x="4786314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Pluszjel 32"/>
          <p:cNvSpPr/>
          <p:nvPr/>
        </p:nvSpPr>
        <p:spPr>
          <a:xfrm>
            <a:off x="5857884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3200" b="1" dirty="0" smtClean="0"/>
              <a:t>Jövedelem-áramlás jelenértéke</a:t>
            </a:r>
            <a:endParaRPr lang="en-US" sz="32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428596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Számszerűsítése: jelenérték-számítással</a:t>
            </a:r>
            <a:endParaRPr lang="hu-HU" dirty="0"/>
          </a:p>
        </p:txBody>
      </p:sp>
      <p:sp>
        <p:nvSpPr>
          <p:cNvPr id="11" name="Felfelé nyíl 10"/>
          <p:cNvSpPr/>
          <p:nvPr/>
        </p:nvSpPr>
        <p:spPr>
          <a:xfrm>
            <a:off x="785785" y="4500570"/>
            <a:ext cx="500067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felé nyíl 12"/>
          <p:cNvSpPr/>
          <p:nvPr/>
        </p:nvSpPr>
        <p:spPr>
          <a:xfrm>
            <a:off x="857224" y="4643446"/>
            <a:ext cx="500067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elfelé nyíl 13"/>
          <p:cNvSpPr/>
          <p:nvPr/>
        </p:nvSpPr>
        <p:spPr>
          <a:xfrm>
            <a:off x="928661" y="4786323"/>
            <a:ext cx="500067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felé nyíl 14"/>
          <p:cNvSpPr/>
          <p:nvPr/>
        </p:nvSpPr>
        <p:spPr>
          <a:xfrm>
            <a:off x="1000100" y="5000637"/>
            <a:ext cx="500067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elfelé nyíl 15"/>
          <p:cNvSpPr/>
          <p:nvPr/>
        </p:nvSpPr>
        <p:spPr>
          <a:xfrm>
            <a:off x="1071537" y="5143512"/>
            <a:ext cx="500067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elfelé nyíl 16"/>
          <p:cNvSpPr/>
          <p:nvPr/>
        </p:nvSpPr>
        <p:spPr>
          <a:xfrm>
            <a:off x="1142976" y="5357826"/>
            <a:ext cx="500067" cy="35719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928661" y="5715017"/>
            <a:ext cx="70723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 flipH="1" flipV="1">
            <a:off x="-427866" y="4356900"/>
            <a:ext cx="271464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Jobb oldali kapcsos zárójel 19"/>
          <p:cNvSpPr/>
          <p:nvPr/>
        </p:nvSpPr>
        <p:spPr>
          <a:xfrm>
            <a:off x="2000232" y="4500571"/>
            <a:ext cx="285752" cy="1143008"/>
          </a:xfrm>
          <a:prstGeom prst="rightBrace">
            <a:avLst>
              <a:gd name="adj1" fmla="val 8333"/>
              <a:gd name="adj2" fmla="val 5083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04775" cy="161925"/>
          </a:xfrm>
          <a:prstGeom prst="rect">
            <a:avLst/>
          </a:prstGeom>
          <a:noFill/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428861" y="4714885"/>
            <a:ext cx="6357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 smtClean="0"/>
              <a:t>Nettó jelenérték = Befektetett összeg</a:t>
            </a:r>
            <a:endParaRPr lang="hu-HU" sz="27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1"/>
            <a:ext cx="104775" cy="161925"/>
          </a:xfrm>
          <a:prstGeom prst="rect">
            <a:avLst/>
          </a:prstGeom>
          <a:noFill/>
        </p:spPr>
      </p:pic>
      <p:cxnSp>
        <p:nvCxnSpPr>
          <p:cNvPr id="27" name="Egyenes összekötő 26"/>
          <p:cNvCxnSpPr/>
          <p:nvPr/>
        </p:nvCxnSpPr>
        <p:spPr>
          <a:xfrm rot="10800000" flipV="1">
            <a:off x="5000628" y="5286388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0800000" flipV="1">
            <a:off x="5000628" y="4643447"/>
            <a:ext cx="21431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000628" y="5143512"/>
            <a:ext cx="266704" cy="123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5000628" y="4786322"/>
            <a:ext cx="214315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elé nyíl 38"/>
          <p:cNvSpPr/>
          <p:nvPr/>
        </p:nvSpPr>
        <p:spPr>
          <a:xfrm>
            <a:off x="428596" y="2928934"/>
            <a:ext cx="500067" cy="2786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3200" b="1" dirty="0" smtClean="0"/>
              <a:t>Jövedelem-áramlás jelenértéke</a:t>
            </a:r>
            <a:endParaRPr lang="en-US" sz="32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428596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Számszerűsítése: célérték-kereséssel vagy grafikusan</a:t>
            </a:r>
            <a:endParaRPr lang="hu-HU" dirty="0"/>
          </a:p>
        </p:txBody>
      </p:sp>
      <p:sp>
        <p:nvSpPr>
          <p:cNvPr id="11" name="Felfelé nyíl 10"/>
          <p:cNvSpPr/>
          <p:nvPr/>
        </p:nvSpPr>
        <p:spPr>
          <a:xfrm>
            <a:off x="1428728" y="2857497"/>
            <a:ext cx="500067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felé nyíl 12"/>
          <p:cNvSpPr/>
          <p:nvPr/>
        </p:nvSpPr>
        <p:spPr>
          <a:xfrm>
            <a:off x="2428860" y="3000372"/>
            <a:ext cx="500067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elfelé nyíl 13"/>
          <p:cNvSpPr/>
          <p:nvPr/>
        </p:nvSpPr>
        <p:spPr>
          <a:xfrm>
            <a:off x="3286116" y="3143248"/>
            <a:ext cx="500067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felé nyíl 14"/>
          <p:cNvSpPr/>
          <p:nvPr/>
        </p:nvSpPr>
        <p:spPr>
          <a:xfrm>
            <a:off x="4214809" y="3357562"/>
            <a:ext cx="500067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elfelé nyíl 15"/>
          <p:cNvSpPr/>
          <p:nvPr/>
        </p:nvSpPr>
        <p:spPr>
          <a:xfrm>
            <a:off x="5214941" y="3500439"/>
            <a:ext cx="500067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elfelé nyíl 16"/>
          <p:cNvSpPr/>
          <p:nvPr/>
        </p:nvSpPr>
        <p:spPr>
          <a:xfrm>
            <a:off x="6357949" y="3714753"/>
            <a:ext cx="500067" cy="35719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928661" y="5715017"/>
            <a:ext cx="70723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 flipH="1" flipV="1">
            <a:off x="-427866" y="4356900"/>
            <a:ext cx="271464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04775" cy="161925"/>
          </a:xfrm>
          <a:prstGeom prst="rect">
            <a:avLst/>
          </a:prstGeom>
          <a:noFill/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428861" y="4714885"/>
            <a:ext cx="6357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dirty="0" smtClean="0"/>
              <a:t>Nettó jelenérték = Befektetett összeg</a:t>
            </a:r>
            <a:endParaRPr lang="hu-HU" sz="27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1"/>
            <a:ext cx="104775" cy="161925"/>
          </a:xfrm>
          <a:prstGeom prst="rect">
            <a:avLst/>
          </a:prstGeom>
          <a:noFill/>
        </p:spPr>
      </p:pic>
      <p:cxnSp>
        <p:nvCxnSpPr>
          <p:cNvPr id="27" name="Egyenes összekötő 26"/>
          <p:cNvCxnSpPr/>
          <p:nvPr/>
        </p:nvCxnSpPr>
        <p:spPr>
          <a:xfrm rot="10800000" flipV="1">
            <a:off x="5000628" y="5286388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0800000" flipV="1">
            <a:off x="5000628" y="4643447"/>
            <a:ext cx="214315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5000628" y="5143512"/>
            <a:ext cx="266704" cy="123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5000628" y="4786322"/>
            <a:ext cx="214315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elé nyíl 38"/>
          <p:cNvSpPr/>
          <p:nvPr/>
        </p:nvSpPr>
        <p:spPr>
          <a:xfrm>
            <a:off x="428596" y="2928934"/>
            <a:ext cx="500067" cy="2786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Pluszjel 24"/>
          <p:cNvSpPr/>
          <p:nvPr/>
        </p:nvSpPr>
        <p:spPr>
          <a:xfrm>
            <a:off x="2000233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Pluszjel 25"/>
          <p:cNvSpPr/>
          <p:nvPr/>
        </p:nvSpPr>
        <p:spPr>
          <a:xfrm>
            <a:off x="2928926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Pluszjel 27"/>
          <p:cNvSpPr/>
          <p:nvPr/>
        </p:nvSpPr>
        <p:spPr>
          <a:xfrm>
            <a:off x="3786182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Pluszjel 31"/>
          <p:cNvSpPr/>
          <p:nvPr/>
        </p:nvSpPr>
        <p:spPr>
          <a:xfrm>
            <a:off x="4786314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Pluszjel 32"/>
          <p:cNvSpPr/>
          <p:nvPr/>
        </p:nvSpPr>
        <p:spPr>
          <a:xfrm>
            <a:off x="5857884" y="3786191"/>
            <a:ext cx="357191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642909" y="164305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 ráta, ahol  NPV = 0 (Nettó jelenérték = Befektetett összeg)</a:t>
            </a:r>
          </a:p>
          <a:p>
            <a:endParaRPr lang="hu-HU" dirty="0"/>
          </a:p>
        </p:txBody>
      </p:sp>
      <p:sp>
        <p:nvSpPr>
          <p:cNvPr id="35" name="Kanyar felfelé 34"/>
          <p:cNvSpPr/>
          <p:nvPr/>
        </p:nvSpPr>
        <p:spPr>
          <a:xfrm rot="5400000">
            <a:off x="1607324" y="1821645"/>
            <a:ext cx="500066" cy="1000132"/>
          </a:xfrm>
          <a:prstGeom prst="bentUp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doboz 35"/>
          <p:cNvSpPr txBox="1"/>
          <p:nvPr/>
        </p:nvSpPr>
        <p:spPr>
          <a:xfrm>
            <a:off x="2428860" y="2214555"/>
            <a:ext cx="50720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/>
              <a:t>IRR (Belső megtérülési ráta)</a:t>
            </a:r>
            <a:endParaRPr lang="hu-HU" sz="2300" dirty="0"/>
          </a:p>
        </p:txBody>
      </p:sp>
      <p:sp>
        <p:nvSpPr>
          <p:cNvPr id="37" name="Egyenlő 36"/>
          <p:cNvSpPr/>
          <p:nvPr/>
        </p:nvSpPr>
        <p:spPr>
          <a:xfrm>
            <a:off x="1000101" y="3786190"/>
            <a:ext cx="428628" cy="2857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00" y="928670"/>
            <a:ext cx="2257425" cy="1076325"/>
          </a:xfrm>
          <a:prstGeom prst="rect">
            <a:avLst/>
          </a:prstGeom>
          <a:noFill/>
        </p:spPr>
      </p:pic>
      <p:pic>
        <p:nvPicPr>
          <p:cNvPr id="3799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5" y="4643446"/>
            <a:ext cx="571500" cy="742950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343922"/>
            <a:ext cx="4964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fix idejű jövedelemáramlás formulája: (YP)</a:t>
            </a:r>
            <a:endParaRPr kumimoji="0" lang="hu-H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571472" y="2071679"/>
            <a:ext cx="6215107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	adott év jövedelme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600" baseline="30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végtelen idejű jövedelemáramlás formulája: (YP)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0" y="5654476"/>
            <a:ext cx="439748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=	évek átlagos év jövedelme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00" y="928670"/>
            <a:ext cx="2257425" cy="1076325"/>
          </a:xfrm>
          <a:prstGeom prst="rect">
            <a:avLst/>
          </a:prstGeom>
          <a:noFill/>
        </p:spPr>
      </p:pic>
      <p:pic>
        <p:nvPicPr>
          <p:cNvPr id="3799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5" y="4643446"/>
            <a:ext cx="571500" cy="742950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343922"/>
            <a:ext cx="4964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fix idejű jövedelemáramlás formulája: (YP)</a:t>
            </a:r>
            <a:endParaRPr kumimoji="0" lang="hu-H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571472" y="2071679"/>
            <a:ext cx="6215107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	adott év jövedelme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600" baseline="30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végtelen idejű jövedelemáramlás formulája: (YP)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0" y="5654476"/>
            <a:ext cx="439748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=	évek átlagos év jövedelme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Lekerekített téglalap feliratnak 8"/>
          <p:cNvSpPr/>
          <p:nvPr/>
        </p:nvSpPr>
        <p:spPr>
          <a:xfrm>
            <a:off x="6660232" y="980728"/>
            <a:ext cx="2088232" cy="720080"/>
          </a:xfrm>
          <a:prstGeom prst="wedgeRoundRectCallout">
            <a:avLst>
              <a:gd name="adj1" fmla="val -141327"/>
              <a:gd name="adj2" fmla="val 12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Bérleti szerződésből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00" y="928670"/>
            <a:ext cx="2257425" cy="1076325"/>
          </a:xfrm>
          <a:prstGeom prst="rect">
            <a:avLst/>
          </a:prstGeom>
          <a:noFill/>
        </p:spPr>
      </p:pic>
      <p:pic>
        <p:nvPicPr>
          <p:cNvPr id="3799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5" y="4643446"/>
            <a:ext cx="571500" cy="742950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343922"/>
            <a:ext cx="4964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fix idejű jövedelemáramlás formulája: (YP)</a:t>
            </a:r>
            <a:endParaRPr kumimoji="0" lang="hu-H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571472" y="2071679"/>
            <a:ext cx="6215107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	adott év jövedelme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600" baseline="30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végtelen idejű jövedelemáramlás formulája: (YP)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0" y="5654476"/>
            <a:ext cx="439748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=	évek átlagos év jövedelme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Lekerekített téglalap feliratnak 7"/>
          <p:cNvSpPr/>
          <p:nvPr/>
        </p:nvSpPr>
        <p:spPr>
          <a:xfrm>
            <a:off x="6660232" y="2132856"/>
            <a:ext cx="2088232" cy="936104"/>
          </a:xfrm>
          <a:prstGeom prst="wedgeRoundRectCallout">
            <a:avLst>
              <a:gd name="adj1" fmla="val -236846"/>
              <a:gd name="adj2" fmla="val -822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Bérleti szerződésből</a:t>
            </a:r>
          </a:p>
          <a:p>
            <a:pPr algn="ctr"/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6660232" y="980728"/>
            <a:ext cx="2088232" cy="720080"/>
          </a:xfrm>
          <a:prstGeom prst="wedgeRoundRectCallout">
            <a:avLst>
              <a:gd name="adj1" fmla="val -141327"/>
              <a:gd name="adj2" fmla="val 12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Bérleti szerződésből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00" y="928670"/>
            <a:ext cx="2257425" cy="1076325"/>
          </a:xfrm>
          <a:prstGeom prst="rect">
            <a:avLst/>
          </a:prstGeom>
          <a:noFill/>
        </p:spPr>
      </p:pic>
      <p:pic>
        <p:nvPicPr>
          <p:cNvPr id="3799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5" y="4643446"/>
            <a:ext cx="571500" cy="742950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343922"/>
            <a:ext cx="4964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fix idejű jövedelemáramlás formulája: (YP)</a:t>
            </a:r>
            <a:endParaRPr kumimoji="0" lang="hu-H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571472" y="2071679"/>
            <a:ext cx="6215107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	adott év jövedelme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600" baseline="30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végtelen idejű jövedelemáramlás formulája: (YP)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0" y="5654476"/>
            <a:ext cx="439748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=	évek átlagos év jövedelme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Lekerekített téglalap feliratnak 7"/>
          <p:cNvSpPr/>
          <p:nvPr/>
        </p:nvSpPr>
        <p:spPr>
          <a:xfrm>
            <a:off x="6660232" y="2132856"/>
            <a:ext cx="2088232" cy="936104"/>
          </a:xfrm>
          <a:prstGeom prst="wedgeRoundRectCallout">
            <a:avLst>
              <a:gd name="adj1" fmla="val -236846"/>
              <a:gd name="adj2" fmla="val -822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Bérleti szerződésből</a:t>
            </a:r>
          </a:p>
          <a:p>
            <a:pPr algn="ctr"/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6660232" y="980728"/>
            <a:ext cx="2088232" cy="720080"/>
          </a:xfrm>
          <a:prstGeom prst="wedgeRoundRectCallout">
            <a:avLst>
              <a:gd name="adj1" fmla="val -141327"/>
              <a:gd name="adj2" fmla="val 12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Bérleti szerződésből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6444208" y="4725144"/>
            <a:ext cx="2016224" cy="1152128"/>
          </a:xfrm>
          <a:prstGeom prst="wedgeRoundRectCallout">
            <a:avLst>
              <a:gd name="adj1" fmla="val -149611"/>
              <a:gd name="adj2" fmla="val -33139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Piaci adatok feldolgozásából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00" y="928670"/>
            <a:ext cx="2257425" cy="1076325"/>
          </a:xfrm>
          <a:prstGeom prst="rect">
            <a:avLst/>
          </a:prstGeom>
          <a:noFill/>
        </p:spPr>
      </p:pic>
      <p:pic>
        <p:nvPicPr>
          <p:cNvPr id="3799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5" y="4643446"/>
            <a:ext cx="571500" cy="742950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343922"/>
            <a:ext cx="4964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fix idejű jövedelemáramlás formulája: (YP)</a:t>
            </a:r>
            <a:endParaRPr kumimoji="0" lang="hu-H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571472" y="2071679"/>
            <a:ext cx="6215107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	adott év jövedelme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600" baseline="30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Évenkénti, végtelen idejű jövedelemáramlás formulája: (YP)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0" y="5654476"/>
            <a:ext cx="439748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=	évek átlagos év jövedelme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Lekerekített téglalap feliratnak 7"/>
          <p:cNvSpPr/>
          <p:nvPr/>
        </p:nvSpPr>
        <p:spPr>
          <a:xfrm>
            <a:off x="6660232" y="2132856"/>
            <a:ext cx="2088232" cy="936104"/>
          </a:xfrm>
          <a:prstGeom prst="wedgeRoundRectCallout">
            <a:avLst>
              <a:gd name="adj1" fmla="val -236846"/>
              <a:gd name="adj2" fmla="val -822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Bérleti szerződésből</a:t>
            </a:r>
          </a:p>
          <a:p>
            <a:pPr algn="ctr"/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6660232" y="980728"/>
            <a:ext cx="2088232" cy="720080"/>
          </a:xfrm>
          <a:prstGeom prst="wedgeRoundRectCallout">
            <a:avLst>
              <a:gd name="adj1" fmla="val -141327"/>
              <a:gd name="adj2" fmla="val 12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Bérleti szerződésből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6444208" y="4725144"/>
            <a:ext cx="2016224" cy="1152128"/>
          </a:xfrm>
          <a:prstGeom prst="wedgeRoundRectCallout">
            <a:avLst>
              <a:gd name="adj1" fmla="val -149611"/>
              <a:gd name="adj2" fmla="val -33139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Piaci adatok feldolgozásából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652120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 az értékbecslő felelőssége)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b="1" dirty="0" smtClean="0"/>
              <a:t>Mennyit ér az irodaház?</a:t>
            </a:r>
            <a:endParaRPr lang="en-US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14283" y="1928803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Nettó </a:t>
            </a:r>
            <a:r>
              <a:rPr lang="hu-HU" dirty="0" err="1" smtClean="0"/>
              <a:t>bérbeadható</a:t>
            </a:r>
            <a:r>
              <a:rPr lang="hu-HU" dirty="0" smtClean="0"/>
              <a:t> alapterület:	3.000 m2</a:t>
            </a:r>
          </a:p>
          <a:p>
            <a:r>
              <a:rPr lang="hu-HU" dirty="0" smtClean="0"/>
              <a:t>Bérlők:				50%-ban egy nagy (</a:t>
            </a:r>
            <a:r>
              <a:rPr lang="hu-HU" dirty="0" err="1" smtClean="0"/>
              <a:t>anchor</a:t>
            </a:r>
            <a:r>
              <a:rPr lang="hu-HU" dirty="0" smtClean="0"/>
              <a:t> </a:t>
            </a:r>
            <a:r>
              <a:rPr lang="hu-HU" dirty="0" err="1" smtClean="0"/>
              <a:t>tenant</a:t>
            </a:r>
            <a:r>
              <a:rPr lang="hu-HU" dirty="0" smtClean="0"/>
              <a:t>)</a:t>
            </a:r>
          </a:p>
          <a:p>
            <a:r>
              <a:rPr lang="hu-HU" dirty="0" smtClean="0"/>
              <a:t>Havi bérleti díj:			8 EUR/m2</a:t>
            </a:r>
          </a:p>
          <a:p>
            <a:r>
              <a:rPr lang="hu-HU" dirty="0" smtClean="0"/>
              <a:t>Havi üzemeltetési díj:		4 EUR/m2</a:t>
            </a:r>
          </a:p>
          <a:p>
            <a:r>
              <a:rPr lang="hu-HU" dirty="0" smtClean="0"/>
              <a:t>Kihasználtság:			60%, 3 évig évente 4%-kal nő, </a:t>
            </a:r>
          </a:p>
          <a:p>
            <a:r>
              <a:rPr lang="hu-HU" dirty="0" smtClean="0"/>
              <a:t>				4.évben nagy bérlő elmegy, pótlása 6 hónap</a:t>
            </a:r>
          </a:p>
          <a:p>
            <a:r>
              <a:rPr lang="hu-HU" dirty="0" smtClean="0"/>
              <a:t>Felújítás:		a./	időszak elején 50 m Ft + áfa</a:t>
            </a:r>
          </a:p>
          <a:p>
            <a:r>
              <a:rPr lang="hu-HU" dirty="0" smtClean="0"/>
              <a:t>			b./	3 évente	  5 m Ft + áfa</a:t>
            </a:r>
          </a:p>
          <a:p>
            <a:endParaRPr lang="hu-HU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89701"/>
            <a:ext cx="4000496" cy="26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7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Befektetési projekt ajánlati ára:		500 </a:t>
            </a:r>
            <a:r>
              <a:rPr lang="hu-HU" sz="2400" dirty="0" err="1" smtClean="0"/>
              <a:t>mFt</a:t>
            </a:r>
            <a:endParaRPr lang="hu-HU" sz="2400" dirty="0" smtClean="0"/>
          </a:p>
          <a:p>
            <a:r>
              <a:rPr lang="hu-HU" sz="2400" dirty="0" smtClean="0"/>
              <a:t>Realizálható nettó jövedelem:		   45 </a:t>
            </a:r>
            <a:r>
              <a:rPr lang="hu-HU" sz="2400" dirty="0" err="1" smtClean="0"/>
              <a:t>mFt</a:t>
            </a:r>
            <a:r>
              <a:rPr lang="hu-HU" sz="2400" dirty="0" smtClean="0"/>
              <a:t>(év)</a:t>
            </a:r>
          </a:p>
          <a:p>
            <a:r>
              <a:rPr lang="hu-HU" sz="2400" dirty="0" smtClean="0"/>
              <a:t>Garantált jövedelemtermelés hossza:	10 év</a:t>
            </a:r>
          </a:p>
          <a:p>
            <a:r>
              <a:rPr lang="hu-HU" sz="2400" dirty="0" smtClean="0"/>
              <a:t>Éves átlagos elvárt hozam:		  9 %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7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Befektetési projekt ajánlati ára:		500 </a:t>
            </a:r>
            <a:r>
              <a:rPr lang="hu-HU" sz="2400" dirty="0" err="1" smtClean="0"/>
              <a:t>mFt</a:t>
            </a:r>
            <a:endParaRPr lang="hu-HU" sz="2400" dirty="0" smtClean="0"/>
          </a:p>
          <a:p>
            <a:r>
              <a:rPr lang="hu-HU" sz="2400" dirty="0" smtClean="0"/>
              <a:t>Realizálható nettó jövedelem:		   45 </a:t>
            </a:r>
            <a:r>
              <a:rPr lang="hu-HU" sz="2400" dirty="0" err="1" smtClean="0"/>
              <a:t>mFt</a:t>
            </a:r>
            <a:r>
              <a:rPr lang="hu-HU" sz="2400" dirty="0" smtClean="0"/>
              <a:t>(év)</a:t>
            </a:r>
          </a:p>
          <a:p>
            <a:r>
              <a:rPr lang="hu-HU" sz="2400" dirty="0" smtClean="0"/>
              <a:t>Garantált jövedelemtermelés hossza:	10 év</a:t>
            </a:r>
          </a:p>
          <a:p>
            <a:r>
              <a:rPr lang="hu-HU" sz="2400" dirty="0" smtClean="0"/>
              <a:t>Éves átlagos elvárt hozam:		  9 %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9,0%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500.000.000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7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Befektetési projekt ajánlati ára:		500 </a:t>
            </a:r>
            <a:r>
              <a:rPr lang="hu-HU" sz="2400" dirty="0" err="1" smtClean="0"/>
              <a:t>mFt</a:t>
            </a:r>
            <a:endParaRPr lang="hu-HU" sz="2400" dirty="0" smtClean="0"/>
          </a:p>
          <a:p>
            <a:r>
              <a:rPr lang="hu-HU" sz="2400" dirty="0" smtClean="0"/>
              <a:t>Realizálható nettó jövedelem:		   45 </a:t>
            </a:r>
            <a:r>
              <a:rPr lang="hu-HU" sz="2400" dirty="0" err="1" smtClean="0"/>
              <a:t>mFt</a:t>
            </a:r>
            <a:r>
              <a:rPr lang="hu-HU" sz="2400" dirty="0" smtClean="0"/>
              <a:t>(év)</a:t>
            </a:r>
          </a:p>
          <a:p>
            <a:r>
              <a:rPr lang="hu-HU" sz="2400" dirty="0" smtClean="0"/>
              <a:t>Garantált jövedelemtermelés hossza:	10 év</a:t>
            </a:r>
          </a:p>
          <a:p>
            <a:r>
              <a:rPr lang="hu-HU" sz="2400" dirty="0" smtClean="0"/>
              <a:t>Éves átlagos elvárt hozam:		  9 %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9,0%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500.000.000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1176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8,5%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529.411.765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7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Befektetési projekt ajánlati ára:		500 </a:t>
            </a:r>
            <a:r>
              <a:rPr lang="hu-HU" sz="2400" dirty="0" err="1" smtClean="0"/>
              <a:t>mFt</a:t>
            </a:r>
            <a:endParaRPr lang="hu-HU" sz="2400" dirty="0" smtClean="0"/>
          </a:p>
          <a:p>
            <a:r>
              <a:rPr lang="hu-HU" sz="2400" dirty="0" smtClean="0"/>
              <a:t>Realizálható nettó jövedelem:		   45 </a:t>
            </a:r>
            <a:r>
              <a:rPr lang="hu-HU" sz="2400" dirty="0" err="1" smtClean="0"/>
              <a:t>mFt</a:t>
            </a:r>
            <a:r>
              <a:rPr lang="hu-HU" sz="2400" dirty="0" smtClean="0"/>
              <a:t>(év)</a:t>
            </a:r>
          </a:p>
          <a:p>
            <a:r>
              <a:rPr lang="hu-HU" sz="2400" dirty="0" smtClean="0"/>
              <a:t>Garantált jövedelemtermelés hossza:	10 év</a:t>
            </a:r>
          </a:p>
          <a:p>
            <a:r>
              <a:rPr lang="hu-HU" sz="2400" dirty="0" smtClean="0"/>
              <a:t>Éves átlagos elvárt hozam:		  9 %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9,0%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500.000.000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1176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8,5%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529.411.765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7200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8,0%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562.500.000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7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Befektetési projekt ajánlati ára:		500 </a:t>
            </a:r>
            <a:r>
              <a:rPr lang="hu-HU" sz="2400" dirty="0" err="1" smtClean="0"/>
              <a:t>mFt</a:t>
            </a:r>
            <a:endParaRPr lang="hu-HU" sz="2400" dirty="0" smtClean="0"/>
          </a:p>
          <a:p>
            <a:r>
              <a:rPr lang="hu-HU" sz="2400" dirty="0" smtClean="0"/>
              <a:t>Realizálható nettó jövedelem:		   45 </a:t>
            </a:r>
            <a:r>
              <a:rPr lang="hu-HU" sz="2400" dirty="0" err="1" smtClean="0"/>
              <a:t>mFt</a:t>
            </a:r>
            <a:r>
              <a:rPr lang="hu-HU" sz="2400" dirty="0" smtClean="0"/>
              <a:t>(év)</a:t>
            </a:r>
          </a:p>
          <a:p>
            <a:r>
              <a:rPr lang="hu-HU" sz="2400" dirty="0" smtClean="0"/>
              <a:t>Garantált jövedelemtermelés hossza:	10 év</a:t>
            </a:r>
          </a:p>
          <a:p>
            <a:r>
              <a:rPr lang="hu-HU" sz="2400" dirty="0" smtClean="0"/>
              <a:t>Éves átlagos elvárt hozam:		  9 %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9,0%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500.000.000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1176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8,5%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529.411.765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7200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8,0%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562.500.000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73224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7,5%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600.000.000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7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Befektetési projekt ajánlati ára:		500 </a:t>
            </a:r>
            <a:r>
              <a:rPr lang="hu-HU" sz="2400" dirty="0" err="1" smtClean="0"/>
              <a:t>mFt</a:t>
            </a:r>
            <a:endParaRPr lang="hu-HU" sz="2400" dirty="0" smtClean="0"/>
          </a:p>
          <a:p>
            <a:r>
              <a:rPr lang="hu-HU" sz="2400" dirty="0" smtClean="0"/>
              <a:t>Realizálható nettó jövedelem:		   45 </a:t>
            </a:r>
            <a:r>
              <a:rPr lang="hu-HU" sz="2400" dirty="0" err="1" smtClean="0"/>
              <a:t>mFt</a:t>
            </a:r>
            <a:r>
              <a:rPr lang="hu-HU" sz="2400" dirty="0" smtClean="0"/>
              <a:t>(év)</a:t>
            </a:r>
          </a:p>
          <a:p>
            <a:r>
              <a:rPr lang="hu-HU" sz="2400" dirty="0" smtClean="0"/>
              <a:t>Garantált jövedelemtermelés hossza:	10 év</a:t>
            </a:r>
          </a:p>
          <a:p>
            <a:r>
              <a:rPr lang="hu-HU" sz="2400" dirty="0" smtClean="0"/>
              <a:t>Éves átlagos elvárt hozam:		  9 %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9,0%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500.000.000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1176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8,5%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529.411.765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7200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8,0%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562.500.000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732240" y="342900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 =     7,5%</a:t>
            </a:r>
          </a:p>
          <a:p>
            <a:r>
              <a:rPr lang="hu-HU" dirty="0" smtClean="0"/>
              <a:t>t  =    10</a:t>
            </a:r>
          </a:p>
          <a:p>
            <a:r>
              <a:rPr lang="hu-HU" dirty="0" smtClean="0"/>
              <a:t>j   =  45.000.000</a:t>
            </a:r>
          </a:p>
          <a:p>
            <a:r>
              <a:rPr lang="hu-HU" dirty="0" smtClean="0"/>
              <a:t>P = 600.000.000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339752" y="48691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29 </a:t>
            </a:r>
            <a:r>
              <a:rPr lang="hu-HU" sz="3600" dirty="0" err="1" smtClean="0"/>
              <a:t>mFt</a:t>
            </a:r>
            <a:endParaRPr lang="hu-HU" sz="3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572000" y="48691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62 </a:t>
            </a:r>
            <a:r>
              <a:rPr lang="hu-HU" sz="3600" dirty="0" err="1" smtClean="0"/>
              <a:t>mFt</a:t>
            </a:r>
            <a:endParaRPr lang="hu-HU" sz="3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732240" y="48691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100 </a:t>
            </a:r>
            <a:r>
              <a:rPr lang="hu-HU" sz="3600" dirty="0" err="1" smtClean="0"/>
              <a:t>mFt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628801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Kiszámítása, alkalmazása:</a:t>
            </a:r>
          </a:p>
          <a:p>
            <a:endParaRPr 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„</a:t>
            </a:r>
            <a:r>
              <a:rPr lang="hu-HU" sz="2400" dirty="0" err="1" smtClean="0"/>
              <a:t>Build-up</a:t>
            </a:r>
            <a:r>
              <a:rPr lang="hu-HU" sz="2400" dirty="0" smtClean="0"/>
              <a:t>” módszerrel, makrogazdasági adatok alapján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Összehasonlító elemzéssel, piaci adatok alapján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79512" y="1268760"/>
            <a:ext cx="8964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Befektetéssel járó kockázatok nőnek		elvárt hozam mutatója nő</a:t>
            </a:r>
          </a:p>
          <a:p>
            <a:endParaRPr lang="hu-HU" dirty="0" smtClean="0"/>
          </a:p>
          <a:p>
            <a:r>
              <a:rPr lang="hu-HU" dirty="0" smtClean="0"/>
              <a:t>						bizalom csökken, többet kell 						hoznia, hogy megérje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						</a:t>
            </a:r>
            <a:r>
              <a:rPr lang="hu-HU" b="1" dirty="0" smtClean="0">
                <a:solidFill>
                  <a:srgbClr val="C00000"/>
                </a:solidFill>
              </a:rPr>
              <a:t>Ingatlanok leértékelődnek</a:t>
            </a:r>
          </a:p>
          <a:p>
            <a:endParaRPr lang="hu-HU" dirty="0" smtClean="0"/>
          </a:p>
          <a:p>
            <a:r>
              <a:rPr lang="hu-HU" dirty="0" smtClean="0"/>
              <a:t>					</a:t>
            </a:r>
          </a:p>
          <a:p>
            <a:endParaRPr lang="hu-HU" dirty="0" smtClean="0"/>
          </a:p>
          <a:p>
            <a:r>
              <a:rPr lang="hu-HU" dirty="0" smtClean="0"/>
              <a:t>Befektetéssel járó kockázatok csökkennek		elvárt hozam mutatója csökken</a:t>
            </a:r>
          </a:p>
          <a:p>
            <a:endParaRPr lang="hu-HU" dirty="0" smtClean="0"/>
          </a:p>
          <a:p>
            <a:r>
              <a:rPr lang="hu-HU" dirty="0" smtClean="0"/>
              <a:t>						bizalom nő, megelégszik 							kevesebbel is</a:t>
            </a:r>
          </a:p>
          <a:p>
            <a:endParaRPr lang="hu-HU" dirty="0" smtClean="0"/>
          </a:p>
          <a:p>
            <a:r>
              <a:rPr lang="hu-HU" dirty="0" smtClean="0"/>
              <a:t>						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						Ingatlanok felértékelődnek</a:t>
            </a:r>
          </a:p>
          <a:p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4283968" y="1916832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4572000" y="465313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6804248" y="2132856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6804248" y="4941168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6804248" y="3068960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9"/>
          <p:cNvSpPr/>
          <p:nvPr/>
        </p:nvSpPr>
        <p:spPr>
          <a:xfrm>
            <a:off x="6804248" y="5877272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79512" y="126876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Fordított helyzet:	befektetési szempontból az a „jó”, ahol a hozam”elvárás” alacsony!</a:t>
            </a:r>
            <a:endParaRPr lang="hu-HU" dirty="0" smtClean="0">
              <a:solidFill>
                <a:srgbClr val="C00000"/>
              </a:solidFill>
            </a:endParaRPr>
          </a:p>
          <a:p>
            <a:endParaRPr lang="hu-HU" dirty="0"/>
          </a:p>
        </p:txBody>
      </p:sp>
      <p:pic>
        <p:nvPicPr>
          <p:cNvPr id="22530" name="Picture 2" descr="T&amp;odblac;zsdehír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395288"/>
            <a:ext cx="3333750" cy="828676"/>
          </a:xfrm>
          <a:prstGeom prst="rect">
            <a:avLst/>
          </a:prstGeom>
          <a:noFill/>
        </p:spPr>
      </p:pic>
      <p:pic>
        <p:nvPicPr>
          <p:cNvPr id="22532" name="Picture 4" descr="T&amp;odblac;zsdehír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395288"/>
            <a:ext cx="3333750" cy="828676"/>
          </a:xfrm>
          <a:prstGeom prst="rect">
            <a:avLst/>
          </a:prstGeom>
          <a:noFill/>
        </p:spPr>
      </p:pic>
      <p:pic>
        <p:nvPicPr>
          <p:cNvPr id="22534" name="Picture 6" descr="T&amp;odblac;zsdehír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395288"/>
            <a:ext cx="3333750" cy="828676"/>
          </a:xfrm>
          <a:prstGeom prst="rect">
            <a:avLst/>
          </a:prstGeom>
          <a:noFill/>
        </p:spPr>
      </p:pic>
      <p:graphicFrame>
        <p:nvGraphicFramePr>
          <p:cNvPr id="14" name="Táblázat 13"/>
          <p:cNvGraphicFramePr>
            <a:graphicFrameLocks noGrp="1"/>
          </p:cNvGraphicFramePr>
          <p:nvPr/>
        </p:nvGraphicFramePr>
        <p:xfrm>
          <a:off x="1524000" y="3291840"/>
          <a:ext cx="6096000" cy="27432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209550"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36" name="Picture 8" descr="Tőzsdehírek">
            <a:hlinkClick r:id="rId5" tooltip="Friss tőzsdei és gazdasági hírek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2317750"/>
            <a:ext cx="3333750" cy="828675"/>
          </a:xfrm>
          <a:prstGeom prst="rect">
            <a:avLst/>
          </a:prstGeom>
          <a:noFill/>
        </p:spPr>
      </p:pic>
    </p:spTree>
    <p:controls>
      <p:control spid="22537" name="DefaultOcx" r:id="rId2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3"/>
            <a:ext cx="8786875" cy="33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89701"/>
            <a:ext cx="4000496" cy="26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964378" y="1"/>
            <a:ext cx="2179623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Corvinus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Egyetem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Vállalkozások Pénzügyei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- 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1"/>
            <a:ext cx="535785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Egyenes összekötő nyíllal 6"/>
          <p:cNvCxnSpPr/>
          <p:nvPr/>
        </p:nvCxnSpPr>
        <p:spPr>
          <a:xfrm flipV="1">
            <a:off x="2571736" y="6000769"/>
            <a:ext cx="1643075" cy="500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1428728" y="6572272"/>
            <a:ext cx="264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Pozitív szám, 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79512" y="126876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Fordított helyzet:	befektetési szempontból az a „jó”, ahol a hozam”elvárás” alacsony!</a:t>
            </a:r>
            <a:endParaRPr lang="hu-HU" dirty="0" smtClean="0">
              <a:solidFill>
                <a:srgbClr val="C00000"/>
              </a:solidFill>
            </a:endParaRPr>
          </a:p>
          <a:p>
            <a:endParaRPr lang="hu-HU" dirty="0"/>
          </a:p>
        </p:txBody>
      </p:sp>
      <p:pic>
        <p:nvPicPr>
          <p:cNvPr id="22530" name="Picture 2" descr="T&amp;odblac;zsdehír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395288"/>
            <a:ext cx="3333750" cy="828676"/>
          </a:xfrm>
          <a:prstGeom prst="rect">
            <a:avLst/>
          </a:prstGeom>
          <a:noFill/>
        </p:spPr>
      </p:pic>
      <p:pic>
        <p:nvPicPr>
          <p:cNvPr id="22532" name="Picture 4" descr="T&amp;odblac;zsdehír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395288"/>
            <a:ext cx="3333750" cy="828676"/>
          </a:xfrm>
          <a:prstGeom prst="rect">
            <a:avLst/>
          </a:prstGeom>
          <a:noFill/>
        </p:spPr>
      </p:pic>
      <p:pic>
        <p:nvPicPr>
          <p:cNvPr id="22534" name="Picture 6" descr="T&amp;odblac;zsdehír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395288"/>
            <a:ext cx="3333750" cy="828676"/>
          </a:xfrm>
          <a:prstGeom prst="rect">
            <a:avLst/>
          </a:prstGeom>
          <a:noFill/>
        </p:spPr>
      </p:pic>
      <p:graphicFrame>
        <p:nvGraphicFramePr>
          <p:cNvPr id="14" name="Táblázat 13"/>
          <p:cNvGraphicFramePr>
            <a:graphicFrameLocks noGrp="1"/>
          </p:cNvGraphicFramePr>
          <p:nvPr/>
        </p:nvGraphicFramePr>
        <p:xfrm>
          <a:off x="1524000" y="3291840"/>
          <a:ext cx="6096000" cy="27432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209550"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áblázat 14"/>
          <p:cNvGraphicFramePr>
            <a:graphicFrameLocks noGrp="1"/>
          </p:cNvGraphicFramePr>
          <p:nvPr/>
        </p:nvGraphicFramePr>
        <p:xfrm>
          <a:off x="2843808" y="3861048"/>
          <a:ext cx="6096000" cy="282854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60000"/>
                        </a:lnSpc>
                      </a:pPr>
                      <a:r>
                        <a:rPr lang="hu-HU" b="1" dirty="0">
                          <a:hlinkClick r:id="rId5"/>
                        </a:rPr>
                        <a:t>Élénk kereslet, csökkenő hozamok a 3, 5 és 10 éves állampapírok aukcióján</a:t>
                      </a:r>
                      <a:endParaRPr lang="hu-HU" b="1" dirty="0"/>
                    </a:p>
                    <a:p>
                      <a:r>
                        <a:rPr lang="hu-HU" sz="1600" dirty="0"/>
                        <a:t>2013.10.03. 13:00 • </a:t>
                      </a:r>
                      <a:r>
                        <a:rPr lang="hu-HU" sz="1600" dirty="0" err="1"/>
                        <a:t>stockportal.hu</a:t>
                      </a:r>
                      <a:endParaRPr lang="hu-HU" sz="1600" dirty="0"/>
                    </a:p>
                    <a:p>
                      <a:r>
                        <a:rPr lang="hu-HU" sz="1600" dirty="0">
                          <a:solidFill>
                            <a:srgbClr val="222222"/>
                          </a:solidFill>
                        </a:rPr>
                        <a:t>Erős kereslet fogadta az Államadósság Kezelő Központ (ÁKK) csütörtöki kötvényaukcióját, a 3 és 5 éves papírok esetében nagyobb értékben fogadtak be ajánlatokat, a 10 éves adósságpapír esetében azonban csak a meghirdetett mennyiségben. A 16 milliárd forint értékben meghirdetett 3 éves, 2016. december 22-én lejáró államkötvényre 41,50 milliárd forintnyi jegyzési ajánlat érkezett, amelyből az ÁKK 20 [...]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9512" y="2186644"/>
            <a:ext cx="716428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 tooltip="Friss tőzsdei és gazdasági hírek"/>
              </a:rPr>
              <a:t>  </a:t>
            </a:r>
            <a:r>
              <a:rPr kumimoji="0" lang="hu-HU" sz="5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                         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7" tooltip="Top tőzsde hírek"/>
              </a:rPr>
              <a:t>TOP 24 ÓRA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8" tooltip="Tőzsdei hírek"/>
              </a:rPr>
              <a:t>TŐZSDEI HÍREK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536" name="Picture 8" descr="Tőzsdehírek">
            <a:hlinkClick r:id="rId6" tooltip="Friss tőzsdei és gazdasági hírek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2317750"/>
            <a:ext cx="3333750" cy="828675"/>
          </a:xfrm>
          <a:prstGeom prst="rect">
            <a:avLst/>
          </a:prstGeom>
          <a:noFill/>
        </p:spPr>
      </p:pic>
    </p:spTree>
    <p:controls>
      <p:control spid="101378" name="DefaultOcx" r:id="rId2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dirty="0" smtClean="0"/>
              <a:t>„i” , mint az elvárt hozam mutatója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79512" y="126876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Fordított helyzet:	befektetési szempontból az a „jó”, ahol a hozam”elvárás” alacsony!</a:t>
            </a:r>
            <a:endParaRPr lang="hu-HU" dirty="0" smtClean="0">
              <a:solidFill>
                <a:srgbClr val="C00000"/>
              </a:solidFill>
            </a:endParaRPr>
          </a:p>
          <a:p>
            <a:endParaRPr lang="hu-HU" dirty="0"/>
          </a:p>
        </p:txBody>
      </p:sp>
      <p:pic>
        <p:nvPicPr>
          <p:cNvPr id="22530" name="Picture 2" descr="T&amp;odblac;zsdehír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395288"/>
            <a:ext cx="3333750" cy="828676"/>
          </a:xfrm>
          <a:prstGeom prst="rect">
            <a:avLst/>
          </a:prstGeom>
          <a:noFill/>
        </p:spPr>
      </p:pic>
      <p:pic>
        <p:nvPicPr>
          <p:cNvPr id="22532" name="Picture 4" descr="T&amp;odblac;zsdehír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395288"/>
            <a:ext cx="3333750" cy="828676"/>
          </a:xfrm>
          <a:prstGeom prst="rect">
            <a:avLst/>
          </a:prstGeom>
          <a:noFill/>
        </p:spPr>
      </p:pic>
      <p:pic>
        <p:nvPicPr>
          <p:cNvPr id="22534" name="Picture 6" descr="T&amp;odblac;zsdehír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395288"/>
            <a:ext cx="3333750" cy="828676"/>
          </a:xfrm>
          <a:prstGeom prst="rect">
            <a:avLst/>
          </a:prstGeom>
          <a:noFill/>
        </p:spPr>
      </p:pic>
      <p:graphicFrame>
        <p:nvGraphicFramePr>
          <p:cNvPr id="14" name="Táblázat 13"/>
          <p:cNvGraphicFramePr>
            <a:graphicFrameLocks noGrp="1"/>
          </p:cNvGraphicFramePr>
          <p:nvPr/>
        </p:nvGraphicFramePr>
        <p:xfrm>
          <a:off x="1524000" y="3291840"/>
          <a:ext cx="6096000" cy="27432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209550"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36" name="Picture 8" descr="Tőzsdehírek">
            <a:hlinkClick r:id="rId5" tooltip="Friss tőzsdei és gazdasági hírek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2317750"/>
            <a:ext cx="3333750" cy="828675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251520" y="2333685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Kereskedő ars poeticája:	</a:t>
            </a:r>
          </a:p>
          <a:p>
            <a:endParaRPr lang="hu-HU" sz="3600" dirty="0" smtClean="0"/>
          </a:p>
          <a:p>
            <a:r>
              <a:rPr lang="hu-HU" sz="3600" dirty="0" smtClean="0">
                <a:solidFill>
                  <a:srgbClr val="C00000"/>
                </a:solidFill>
              </a:rPr>
              <a:t>Olcsón venni, drágán eladni</a:t>
            </a:r>
          </a:p>
          <a:p>
            <a:endParaRPr lang="hu-HU" sz="3600" dirty="0" smtClean="0"/>
          </a:p>
          <a:p>
            <a:r>
              <a:rPr lang="hu-HU" sz="3600" dirty="0" smtClean="0"/>
              <a:t>Befektető ars poeticája:	</a:t>
            </a:r>
          </a:p>
          <a:p>
            <a:endParaRPr lang="hu-HU" sz="3600" dirty="0" smtClean="0"/>
          </a:p>
          <a:p>
            <a:r>
              <a:rPr lang="hu-HU" sz="3600" dirty="0" smtClean="0">
                <a:solidFill>
                  <a:srgbClr val="C00000"/>
                </a:solidFill>
              </a:rPr>
              <a:t>Magas hozammal venni, alacsony hozammal eladni</a:t>
            </a:r>
            <a:endParaRPr lang="hu-HU" sz="3600" dirty="0">
              <a:solidFill>
                <a:srgbClr val="C00000"/>
              </a:solidFill>
            </a:endParaRPr>
          </a:p>
        </p:txBody>
      </p:sp>
    </p:spTree>
    <p:controls>
      <p:control spid="102402" name="DefaultOcx" r:id="rId2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 flipV="1">
            <a:off x="1295400" y="762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295400" y="6096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52400" y="22098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hu-H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hozam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1295400" y="1752600"/>
            <a:ext cx="457200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38200" y="4876800"/>
            <a:ext cx="7391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6324600" y="6324600"/>
            <a:ext cx="121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hu-H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kockázat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295400" y="4876800"/>
            <a:ext cx="6096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438400" y="41148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828800" y="44958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2971800" y="37338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3505200" y="33528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4038600" y="2971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7391400" y="2971800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600200" y="5638800"/>
            <a:ext cx="548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u-H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kockázatmentes hozamsáv</a:t>
            </a: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1524000" y="4114800"/>
            <a:ext cx="2971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u-H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garantált kötvény</a:t>
            </a: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2133600" y="3810000"/>
            <a:ext cx="4067175" cy="246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u-H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biztosított kölcsönállomány</a:t>
            </a: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2667000" y="3429000"/>
            <a:ext cx="4014788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u-H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kereskedelmi kölcsönállomány</a:t>
            </a:r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3352800" y="3048000"/>
            <a:ext cx="2424113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u-H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elsőbbségi részvény</a:t>
            </a: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5181600" y="2667000"/>
            <a:ext cx="336708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u-H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kereskedelmi ingatlan</a:t>
            </a: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4724400" y="25908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6019800" y="2209800"/>
            <a:ext cx="127158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u-H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részvény</a:t>
            </a: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838200" y="4495800"/>
            <a:ext cx="990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H="1">
            <a:off x="838200" y="4114800"/>
            <a:ext cx="1600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>
            <a:off x="838200" y="3733800"/>
            <a:ext cx="2133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>
            <a:off x="838200" y="3352800"/>
            <a:ext cx="2667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>
            <a:off x="838200" y="2971800"/>
            <a:ext cx="3200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H="1">
            <a:off x="838200" y="2590800"/>
            <a:ext cx="3886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82" name="WordArt 34"/>
          <p:cNvSpPr>
            <a:spLocks noChangeArrowheads="1" noChangeShapeType="1" noTextEdit="1"/>
          </p:cNvSpPr>
          <p:nvPr/>
        </p:nvSpPr>
        <p:spPr bwMode="auto">
          <a:xfrm rot="19260000">
            <a:off x="6553200" y="3505200"/>
            <a:ext cx="2590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1"/>
              </a:avLst>
            </a:prstTxWarp>
          </a:bodyPr>
          <a:lstStyle/>
          <a:p>
            <a:r>
              <a:rPr lang="hu-HU" kern="10"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kockázati prémium</a:t>
            </a:r>
          </a:p>
        </p:txBody>
      </p:sp>
      <p:sp>
        <p:nvSpPr>
          <p:cNvPr id="2084" name="WordArt 36"/>
          <p:cNvSpPr>
            <a:spLocks noChangeArrowheads="1" noChangeShapeType="1" noTextEdit="1"/>
          </p:cNvSpPr>
          <p:nvPr/>
        </p:nvSpPr>
        <p:spPr bwMode="auto">
          <a:xfrm>
            <a:off x="2133600" y="45720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u-H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államkötvény</a:t>
            </a:r>
          </a:p>
        </p:txBody>
      </p:sp>
      <p:sp>
        <p:nvSpPr>
          <p:cNvPr id="2085" name="WordArt 37"/>
          <p:cNvSpPr>
            <a:spLocks noChangeArrowheads="1" noChangeShapeType="1" noTextEdit="1"/>
          </p:cNvSpPr>
          <p:nvPr/>
        </p:nvSpPr>
        <p:spPr bwMode="auto">
          <a:xfrm>
            <a:off x="5486400" y="4572000"/>
            <a:ext cx="32194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u-HU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garantált bérletű ingatlan</a:t>
            </a:r>
          </a:p>
        </p:txBody>
      </p:sp>
      <p:sp>
        <p:nvSpPr>
          <p:cNvPr id="32" name="Cím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„i” , mint az elvárt hozam mutatója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 bwMode="auto">
          <a:xfrm>
            <a:off x="0" y="332656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„i” , mint az elvárt hozam mutatója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916832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	Kockázatmentes hozamsáv	-	átlagos bankbetét, államkötvény</a:t>
            </a:r>
          </a:p>
          <a:p>
            <a:r>
              <a:rPr lang="hu-HU" dirty="0" smtClean="0"/>
              <a:t>	</a:t>
            </a:r>
            <a:r>
              <a:rPr lang="hu-HU" dirty="0" err="1" smtClean="0"/>
              <a:t>Országkockázati</a:t>
            </a:r>
            <a:r>
              <a:rPr lang="hu-HU" dirty="0" smtClean="0"/>
              <a:t> felár		-	+ 1,0 -  3,0 %</a:t>
            </a:r>
          </a:p>
          <a:p>
            <a:r>
              <a:rPr lang="hu-HU" dirty="0" smtClean="0"/>
              <a:t>	Regionális vállalkozói felár		-	+ 0,5 – 1,0 %</a:t>
            </a:r>
          </a:p>
          <a:p>
            <a:r>
              <a:rPr lang="hu-HU" dirty="0" smtClean="0"/>
              <a:t>	</a:t>
            </a:r>
            <a:r>
              <a:rPr lang="hu-HU" dirty="0" err="1" smtClean="0"/>
              <a:t>Szektoriális</a:t>
            </a:r>
            <a:r>
              <a:rPr lang="hu-HU" dirty="0" smtClean="0"/>
              <a:t> felár			-	+ 1-0 -  2,0 %</a:t>
            </a:r>
          </a:p>
          <a:p>
            <a:r>
              <a:rPr lang="hu-HU" dirty="0" smtClean="0"/>
              <a:t>	Projekt speciális kockázatai	-	+ 1,0  -  1,5 %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14847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Build-up</a:t>
            </a:r>
            <a:r>
              <a:rPr lang="hu-HU" dirty="0" smtClean="0"/>
              <a:t> módszer: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71600" y="41490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3%					7 – 10 % </a:t>
            </a:r>
            <a:endParaRPr lang="hu-HU" sz="4800" dirty="0"/>
          </a:p>
        </p:txBody>
      </p:sp>
      <p:sp>
        <p:nvSpPr>
          <p:cNvPr id="8" name="Jobbra nyíl 7"/>
          <p:cNvSpPr/>
          <p:nvPr/>
        </p:nvSpPr>
        <p:spPr>
          <a:xfrm>
            <a:off x="2339752" y="4293096"/>
            <a:ext cx="23762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 bwMode="auto">
          <a:xfrm>
            <a:off x="0" y="332656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„i” , mint az elvárt hozam mutatója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14847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összehasonlító módszer:</a:t>
            </a:r>
          </a:p>
          <a:p>
            <a:endParaRPr lang="hu-HU" dirty="0"/>
          </a:p>
        </p:txBody>
      </p:sp>
      <p:pic>
        <p:nvPicPr>
          <p:cNvPr id="26626" name="Picture 2" descr="Andrássy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699792" cy="2114024"/>
          </a:xfrm>
          <a:prstGeom prst="rect">
            <a:avLst/>
          </a:prstGeom>
          <a:noFill/>
        </p:spPr>
      </p:pic>
      <p:pic>
        <p:nvPicPr>
          <p:cNvPr id="26628" name="Picture 4" descr="http://irodahaz.info/media/images/pictures/43/bajcsy_irodahaz_43_27cbce_irodah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1772817"/>
            <a:ext cx="2882450" cy="2160240"/>
          </a:xfrm>
          <a:prstGeom prst="rect">
            <a:avLst/>
          </a:prstGeom>
          <a:noFill/>
        </p:spPr>
      </p:pic>
      <p:pic>
        <p:nvPicPr>
          <p:cNvPr id="26630" name="Picture 6" descr="Oktogon Há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88840"/>
            <a:ext cx="292803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 bwMode="auto">
          <a:xfrm>
            <a:off x="0" y="332656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„i” , mint az elvárt hozam mutatója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14847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összehasonlító módszer:</a:t>
            </a:r>
          </a:p>
          <a:p>
            <a:endParaRPr lang="hu-HU" dirty="0"/>
          </a:p>
        </p:txBody>
      </p:sp>
      <p:pic>
        <p:nvPicPr>
          <p:cNvPr id="26626" name="Picture 2" descr="Andrássy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699792" cy="2114024"/>
          </a:xfrm>
          <a:prstGeom prst="rect">
            <a:avLst/>
          </a:prstGeom>
          <a:noFill/>
        </p:spPr>
      </p:pic>
      <p:pic>
        <p:nvPicPr>
          <p:cNvPr id="26628" name="Picture 4" descr="http://irodahaz.info/media/images/pictures/43/bajcsy_irodahaz_43_27cbce_irodah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1772817"/>
            <a:ext cx="2882450" cy="2160240"/>
          </a:xfrm>
          <a:prstGeom prst="rect">
            <a:avLst/>
          </a:prstGeom>
          <a:noFill/>
        </p:spPr>
      </p:pic>
      <p:pic>
        <p:nvPicPr>
          <p:cNvPr id="26630" name="Picture 6" descr="Oktogon Há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88840"/>
            <a:ext cx="2928036" cy="1944216"/>
          </a:xfrm>
          <a:prstGeom prst="rect">
            <a:avLst/>
          </a:prstGeom>
          <a:noFill/>
        </p:spPr>
      </p:pic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0" y="4221088"/>
          <a:ext cx="8748463" cy="1512168"/>
        </p:xfrm>
        <a:graphic>
          <a:graphicData uri="http://schemas.openxmlformats.org/drawingml/2006/table">
            <a:tbl>
              <a:tblPr/>
              <a:tblGrid>
                <a:gridCol w="1907165"/>
                <a:gridCol w="1207288"/>
                <a:gridCol w="1049816"/>
                <a:gridCol w="1189791"/>
                <a:gridCol w="1102306"/>
                <a:gridCol w="1189791"/>
                <a:gridCol w="1102306"/>
              </a:tblGrid>
              <a:tr h="2234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Tranzakciós vételár: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2 500 000 000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HUF+áfa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1 200 000 000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HUF+áfa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850 000 000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HUF+áfa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3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Átlagos bérleti díj: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11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EUR/m2/hónap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12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EUR/m2/hónap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8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EUR/m2/hónap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árfolyam: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300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HUF/EUR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300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HUF/EUR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300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HUF/EUR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Átlagos alapterület: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8 000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m2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3 800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m2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3 200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m2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Éves átl.nettó jövedelem: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316 800 000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HUF/év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164 160 000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HUF/év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92 160 000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HUF/év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3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Örökjáradék: realizált hozam)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724128" y="630932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számok csak illusztrációk!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 bwMode="auto">
          <a:xfrm>
            <a:off x="0" y="332656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„i” , mint az elvárt hozam mutatója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14847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összehasonlító módszer:</a:t>
            </a:r>
          </a:p>
          <a:p>
            <a:endParaRPr lang="hu-HU" dirty="0"/>
          </a:p>
        </p:txBody>
      </p:sp>
      <p:pic>
        <p:nvPicPr>
          <p:cNvPr id="26626" name="Picture 2" descr="Andrássy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699792" cy="2114024"/>
          </a:xfrm>
          <a:prstGeom prst="rect">
            <a:avLst/>
          </a:prstGeom>
          <a:noFill/>
        </p:spPr>
      </p:pic>
      <p:pic>
        <p:nvPicPr>
          <p:cNvPr id="26628" name="Picture 4" descr="http://irodahaz.info/media/images/pictures/43/bajcsy_irodahaz_43_27cbce_irodah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1772817"/>
            <a:ext cx="2882450" cy="2160240"/>
          </a:xfrm>
          <a:prstGeom prst="rect">
            <a:avLst/>
          </a:prstGeom>
          <a:noFill/>
        </p:spPr>
      </p:pic>
      <p:pic>
        <p:nvPicPr>
          <p:cNvPr id="26630" name="Picture 6" descr="Oktogon Há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88840"/>
            <a:ext cx="2928036" cy="1944216"/>
          </a:xfrm>
          <a:prstGeom prst="rect">
            <a:avLst/>
          </a:prstGeom>
          <a:noFill/>
        </p:spPr>
      </p:pic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0" y="4221088"/>
          <a:ext cx="8748463" cy="1512168"/>
        </p:xfrm>
        <a:graphic>
          <a:graphicData uri="http://schemas.openxmlformats.org/drawingml/2006/table">
            <a:tbl>
              <a:tblPr/>
              <a:tblGrid>
                <a:gridCol w="1907165"/>
                <a:gridCol w="1207288"/>
                <a:gridCol w="1049816"/>
                <a:gridCol w="1189791"/>
                <a:gridCol w="1102306"/>
                <a:gridCol w="1189791"/>
                <a:gridCol w="1102306"/>
              </a:tblGrid>
              <a:tr h="2234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Tranzakciós vételár: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2 500 000 000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HUF+áfa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1 200 000 000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HUF+áfa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850 000 000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HUF+áfa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3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Átlagos bérleti díj: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11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EUR/m2/hónap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12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EUR/m2/hónap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8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EUR/m2/hónap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árfolyam: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300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HUF/EUR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300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HUF/EUR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300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HUF/EUR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Átlagos alapterület: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8 000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m2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3 800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m2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3 200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m2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Éves átl.nettó jövedelem: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316 800 000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HUF/év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164 160 000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HUF/év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92 160 000   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HUF/év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3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Örökjáradék: realizált hozam)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Balra-jobbra-felfelé nyíl 7"/>
          <p:cNvSpPr/>
          <p:nvPr/>
        </p:nvSpPr>
        <p:spPr>
          <a:xfrm flipV="1">
            <a:off x="3203848" y="5733256"/>
            <a:ext cx="3024336" cy="36004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83568" y="62373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Szegmensre jellemző súlyozott átlag pl.12,3 %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724128" y="630932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számok csak illusztrációk!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Bérleti díj/hozam</a:t>
            </a:r>
          </a:p>
        </p:txBody>
      </p:sp>
      <p:pic>
        <p:nvPicPr>
          <p:cNvPr id="20378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0571" y="2067468"/>
            <a:ext cx="6342858" cy="359142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DF7B28-F7FE-450C-A479-DFFCFC2581F5}" type="slidenum">
              <a:rPr lang="hu-HU" smtClean="0">
                <a:latin typeface="Arial" charset="0"/>
              </a:rPr>
              <a:pPr/>
              <a:t>47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1828800"/>
            <a:ext cx="6877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ím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„i” , mint az elvárt hozam mutatója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766888"/>
            <a:ext cx="72294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ím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„i” , mint az elvárt hozam mutatója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 noGrp="1"/>
          </p:cNvGraphicFramePr>
          <p:nvPr/>
        </p:nvGraphicFramePr>
        <p:xfrm>
          <a:off x="428597" y="1357299"/>
          <a:ext cx="8293779" cy="511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000496" y="4500571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1. Mennyit érnek ma ezek a jövedelmek?</a:t>
            </a:r>
          </a:p>
          <a:p>
            <a:r>
              <a:rPr lang="hu-HU" sz="1600" dirty="0" smtClean="0"/>
              <a:t>2. Mitől függ, hogy valóban realizálhatjuk?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143372" y="5857893"/>
            <a:ext cx="450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Bérleti szerződés erősségétől</a:t>
            </a:r>
            <a:endParaRPr lang="hu-HU" sz="2400" b="1" dirty="0"/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Mennyit ér az irodaház?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752600"/>
            <a:ext cx="723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ím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„i” , mint az elvárt hozam mutatója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1"/>
          <p:cNvSpPr>
            <a:spLocks noChangeArrowheads="1"/>
          </p:cNvSpPr>
          <p:nvPr/>
        </p:nvSpPr>
        <p:spPr bwMode="auto">
          <a:xfrm>
            <a:off x="857224" y="1643050"/>
            <a:ext cx="7358114" cy="386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Egy 1000 m2-es </a:t>
            </a:r>
            <a:r>
              <a:rPr kumimoji="0" lang="hu-HU" sz="32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bérbeadott</a:t>
            </a:r>
            <a:r>
              <a:rPr kumimoji="0" lang="hu-H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irodaház éves bérleti díja 20.000.000 Ft + áfa. A piacon hasonló ingatlanok adás-vételéről nincsenek információink. A tulajdonost terhelő fenntartási-üzemeltetési költségek összege évente 3.000.000 Ft+áfa. Az ingatlant 110.000.000,- Ft jelzálogkölcsön terheli. Az irodaház 50-50%-os tulajdonosai üzletrészeiket egymásnak el kívánják adni, megszüntetve ezzel a közös tulajdont. Milyen ajánlatot tegyen az egyik tulajdonos a másiknak a saját üzletrészére, feltételezve, hogy az üzletrészeket piaci áron kívánják egymásnak értékesíteni?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Az államkötvények aktuális hozama 6,5%.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285852" y="14285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Válságos piaci helyzetben, alacsony befektetői aktivitás mellett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357562"/>
            <a:ext cx="1457325" cy="647700"/>
          </a:xfrm>
          <a:prstGeom prst="rect">
            <a:avLst/>
          </a:prstGeom>
          <a:noFill/>
        </p:spPr>
      </p:pic>
      <p:pic>
        <p:nvPicPr>
          <p:cNvPr id="32358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357694"/>
            <a:ext cx="1962150" cy="685800"/>
          </a:xfrm>
          <a:prstGeom prst="rect">
            <a:avLst/>
          </a:prstGeom>
          <a:noFill/>
        </p:spPr>
      </p:pic>
      <p:pic>
        <p:nvPicPr>
          <p:cNvPr id="3235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214950"/>
            <a:ext cx="2114550" cy="323850"/>
          </a:xfrm>
          <a:prstGeom prst="rect">
            <a:avLst/>
          </a:prstGeom>
          <a:noFill/>
        </p:spPr>
      </p:pic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715016"/>
            <a:ext cx="2828925" cy="323850"/>
          </a:xfrm>
          <a:prstGeom prst="rect">
            <a:avLst/>
          </a:prstGeom>
          <a:noFill/>
        </p:spPr>
      </p:pic>
      <p:pic>
        <p:nvPicPr>
          <p:cNvPr id="32358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6215082"/>
            <a:ext cx="5381625" cy="323850"/>
          </a:xfrm>
          <a:prstGeom prst="rect">
            <a:avLst/>
          </a:prstGeom>
          <a:noFill/>
        </p:spPr>
      </p:pic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500034" y="642918"/>
            <a:ext cx="9144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Nettó éves jövedelem: (A)	=	17.000.000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 (államkötvény)	=	0,065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országkockázat</a:t>
            </a: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		0,020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iparági kockázat:		0,010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lokális piaci kockázat:	0,015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minimális	elvárt hozam:	0,11	(11%)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0" y="3028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0" y="3810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0" y="459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1"/>
          <p:cNvSpPr>
            <a:spLocks noChangeArrowheads="1"/>
          </p:cNvSpPr>
          <p:nvPr/>
        </p:nvSpPr>
        <p:spPr bwMode="auto">
          <a:xfrm>
            <a:off x="857224" y="1643050"/>
            <a:ext cx="7358114" cy="41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Egy 1000 m2-es </a:t>
            </a:r>
            <a:r>
              <a:rPr kumimoji="0" lang="hu-HU" sz="32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bérbeadott</a:t>
            </a:r>
            <a:r>
              <a:rPr kumimoji="0" lang="hu-H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irodaház éves bérleti díja 20.000.000 Ft + áfa. A piacon hasonló ingatlanok átlagos hozama a következő években rendre </a:t>
            </a:r>
            <a:r>
              <a:rPr lang="hu-HU" dirty="0" smtClean="0"/>
              <a:t>7,9%, 7,9%, 8,8%, 8,2%, 7,4%, 6,6% értékekkel várható.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 tulajdonost terhelő fenntartási-üzemeltetési költségek összege évente 3.000.000 Ft+áfa. Az ingatlant 110.000.000,- Ft jelzálogkölcsön terheli. Az irodaház 50-50%-os tulajdonosai üzletrészeiket egymásnak el kívánják adni, megszüntetve ezzel a közös tulajdont. Milyen ajánlatot tegyen az egyik tulajdonos a másiknak a saját üzletrészére, feltételezve, hogy az üzletrészeket piaci áron kívánják egymásnak értékesíteni?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285852" y="14285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Egyensúlyi piaci helyzetben, magas befektetői aktivitás és pozitív befektetői kilátások mellett      (9,5% 		7,9%)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6012160" y="620688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71480"/>
            <a:ext cx="1133475" cy="819150"/>
          </a:xfrm>
          <a:prstGeom prst="rect">
            <a:avLst/>
          </a:prstGeom>
          <a:noFill/>
        </p:spPr>
      </p:pic>
      <p:pic>
        <p:nvPicPr>
          <p:cNvPr id="3246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714488"/>
            <a:ext cx="3429000" cy="1123950"/>
          </a:xfrm>
          <a:prstGeom prst="rect">
            <a:avLst/>
          </a:prstGeom>
          <a:noFill/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0" y="71435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Jelenérték-formula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357158" y="3857627"/>
          <a:ext cx="8358248" cy="2500330"/>
        </p:xfrm>
        <a:graphic>
          <a:graphicData uri="http://schemas.openxmlformats.org/drawingml/2006/table">
            <a:tbl>
              <a:tblPr/>
              <a:tblGrid>
                <a:gridCol w="657660"/>
                <a:gridCol w="1088128"/>
                <a:gridCol w="920722"/>
                <a:gridCol w="920722"/>
                <a:gridCol w="920722"/>
                <a:gridCol w="920722"/>
                <a:gridCol w="920722"/>
                <a:gridCol w="920722"/>
                <a:gridCol w="1088128"/>
              </a:tblGrid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évek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éves nettó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17 000 000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17 000 000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17 000 000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17 000 000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17 000 000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17 000 000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17 000 000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hozam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jelenérték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15 755 329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14 601 788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13 199 645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12 403 375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11 896 728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11 585 258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94 803 961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174 246 082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110 000 000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64 246 082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50%-os rész: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32 123 041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928670"/>
            <a:ext cx="8286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Elvárt hozam (i) különbségéből adódó értékvesztés:</a:t>
            </a:r>
          </a:p>
          <a:p>
            <a:pPr algn="ctr"/>
            <a:endParaRPr lang="hu-HU" sz="4000" dirty="0" smtClean="0"/>
          </a:p>
          <a:p>
            <a:pPr algn="ctr"/>
            <a:r>
              <a:rPr lang="hu-HU" sz="8800" dirty="0" smtClean="0"/>
              <a:t>	12 millió Ft</a:t>
            </a:r>
            <a:endParaRPr lang="hu-H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928670"/>
            <a:ext cx="8286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Elvárt hozam (i) különbségéből adódó értékvesztés:</a:t>
            </a:r>
          </a:p>
          <a:p>
            <a:pPr algn="ctr"/>
            <a:endParaRPr lang="hu-HU" sz="4000" dirty="0" smtClean="0"/>
          </a:p>
          <a:p>
            <a:pPr algn="ctr"/>
            <a:r>
              <a:rPr lang="hu-HU" sz="8800" dirty="0" smtClean="0"/>
              <a:t>	12 millió Ft</a:t>
            </a:r>
            <a:endParaRPr lang="hu-HU" sz="8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85786" y="4572008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Értékbecslő szakmai felelőssége: ezt a különbséget hitelesen bemutatni, indokolni, magyarázni (közgazdasági feladat)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00034" y="1571612"/>
          <a:ext cx="778674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928794" y="35716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Érzékenység-vizsgálat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1" y="274639"/>
            <a:ext cx="4829180" cy="439718"/>
          </a:xfrm>
          <a:noFill/>
          <a:ln/>
        </p:spPr>
        <p:txBody>
          <a:bodyPr/>
          <a:lstStyle/>
          <a:p>
            <a:pPr algn="l"/>
            <a:r>
              <a:rPr lang="hu-HU" sz="1800" b="1" dirty="0" smtClean="0"/>
              <a:t>Jövedelem-áramlás jelenértéke</a:t>
            </a:r>
            <a:endParaRPr lang="en-US" sz="18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712605"/>
            <a:ext cx="4091715" cy="585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1" y="274639"/>
            <a:ext cx="4829180" cy="439718"/>
          </a:xfrm>
          <a:noFill/>
          <a:ln/>
        </p:spPr>
        <p:txBody>
          <a:bodyPr/>
          <a:lstStyle/>
          <a:p>
            <a:pPr algn="l"/>
            <a:r>
              <a:rPr lang="hu-HU" sz="1800" b="1" dirty="0" smtClean="0"/>
              <a:t>Jövedelem-áramlás jelenértéke</a:t>
            </a:r>
            <a:endParaRPr lang="en-US" sz="1800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3" y="785794"/>
            <a:ext cx="403674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b="1" dirty="0" smtClean="0"/>
              <a:t>A bérleti szerződés</a:t>
            </a:r>
            <a:endParaRPr lang="en-US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89701"/>
            <a:ext cx="4000496" cy="26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357157" y="1500175"/>
            <a:ext cx="87868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u-HU" sz="2800" dirty="0" smtClean="0"/>
              <a:t>Hosszabb távú kapcsolat bérlő és bérbeadó között</a:t>
            </a:r>
          </a:p>
          <a:p>
            <a:pPr>
              <a:buFont typeface="Wingdings" pitchFamily="2" charset="2"/>
              <a:buChar char="q"/>
            </a:pPr>
            <a:r>
              <a:rPr lang="hu-HU" sz="2800" dirty="0" smtClean="0"/>
              <a:t>Nem elváló jellegű</a:t>
            </a:r>
          </a:p>
          <a:p>
            <a:pPr>
              <a:buFont typeface="Wingdings" pitchFamily="2" charset="2"/>
              <a:buChar char="q"/>
            </a:pPr>
            <a:r>
              <a:rPr lang="hu-HU" sz="2800" dirty="0" smtClean="0"/>
              <a:t>Jogi dokumentum</a:t>
            </a:r>
          </a:p>
          <a:p>
            <a:pPr>
              <a:buFont typeface="Wingdings" pitchFamily="2" charset="2"/>
              <a:buChar char="q"/>
            </a:pPr>
            <a:r>
              <a:rPr lang="hu-HU" sz="2800" dirty="0" smtClean="0"/>
              <a:t>Értékpapír-erősségű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 smtClean="0"/>
              <a:t>Investment</a:t>
            </a:r>
            <a:r>
              <a:rPr lang="hu-HU" sz="2800" dirty="0" smtClean="0"/>
              <a:t> </a:t>
            </a:r>
            <a:r>
              <a:rPr lang="hu-HU" sz="2800" dirty="0" err="1" smtClean="0"/>
              <a:t>appraisal</a:t>
            </a:r>
            <a:r>
              <a:rPr lang="hu-HU" sz="2800" dirty="0" smtClean="0"/>
              <a:t>/Befektetői számítások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7686700" cy="157163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hu-HU" sz="1600" dirty="0" smtClean="0"/>
              <a:t>Főbb mutatószámok:	</a:t>
            </a:r>
          </a:p>
          <a:p>
            <a:pPr marL="457200" indent="-457200">
              <a:buFont typeface="+mj-lt"/>
              <a:buAutoNum type="arabicPeriod"/>
            </a:pPr>
            <a:endParaRPr lang="hu-HU" sz="1600" b="0" dirty="0" smtClean="0"/>
          </a:p>
          <a:p>
            <a:pPr marL="457200" indent="-457200"/>
            <a:r>
              <a:rPr lang="hu-HU" sz="1600" b="0" dirty="0" smtClean="0"/>
              <a:t>4. </a:t>
            </a:r>
            <a:r>
              <a:rPr lang="hu-HU" sz="1600" b="0" dirty="0" err="1" smtClean="0"/>
              <a:t>Internal</a:t>
            </a:r>
            <a:r>
              <a:rPr lang="hu-HU" sz="1600" b="0" dirty="0" smtClean="0"/>
              <a:t> </a:t>
            </a:r>
            <a:r>
              <a:rPr lang="hu-HU" sz="1600" b="0" dirty="0" err="1" smtClean="0"/>
              <a:t>Rate</a:t>
            </a:r>
            <a:r>
              <a:rPr lang="hu-HU" sz="1600" b="0" dirty="0" smtClean="0"/>
              <a:t> of </a:t>
            </a:r>
            <a:r>
              <a:rPr lang="hu-HU" sz="1600" b="0" dirty="0" err="1" smtClean="0"/>
              <a:t>Retrurn</a:t>
            </a:r>
            <a:r>
              <a:rPr lang="hu-HU" sz="1600" b="0" dirty="0" smtClean="0"/>
              <a:t> (IRR)	-	Belső megtérülési ráta</a:t>
            </a:r>
          </a:p>
          <a:p>
            <a:pPr marL="457200" indent="-457200"/>
            <a:endParaRPr lang="hu-HU" sz="1600" b="0" dirty="0" smtClean="0"/>
          </a:p>
          <a:p>
            <a:pPr marL="457200" indent="-457200" algn="ctr"/>
            <a:r>
              <a:rPr lang="hu-HU" sz="2000" dirty="0" smtClean="0"/>
              <a:t>„Az a hozamráta, amely mellett a nettó jelenérték nulla.”</a:t>
            </a:r>
          </a:p>
          <a:p>
            <a:pPr marL="457200" indent="-457200"/>
            <a:endParaRPr lang="hu-H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64410" y="0"/>
            <a:ext cx="2179622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Corvinus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Egyetem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Vállalkozások Pénzügyei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- 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2844" y="27146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     </a:t>
            </a:r>
            <a:r>
              <a:rPr lang="hu-HU" b="1" dirty="0" smtClean="0"/>
              <a:t>„A” projekt	        </a:t>
            </a:r>
            <a:r>
              <a:rPr lang="hu-HU" sz="1100" b="1" dirty="0" smtClean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4643438" y="2714620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15%Bevételek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+13,044</a:t>
            </a:r>
          </a:p>
          <a:p>
            <a:r>
              <a:rPr lang="hu-HU" sz="1100" dirty="0" smtClean="0"/>
              <a:t>2. év		0,7561	+15.123</a:t>
            </a:r>
          </a:p>
          <a:p>
            <a:r>
              <a:rPr lang="hu-HU" sz="1100" dirty="0" smtClean="0"/>
              <a:t>3. év		0,6575	+16.438</a:t>
            </a:r>
          </a:p>
          <a:p>
            <a:r>
              <a:rPr lang="hu-HU" sz="1100" dirty="0" smtClean="0"/>
              <a:t>4. év		0,5718	+14.294</a:t>
            </a:r>
            <a:endParaRPr lang="hu-HU" sz="1100" dirty="0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57158" y="314324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NPV (15%) = +8,889</a:t>
            </a:r>
          </a:p>
          <a:p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cxnSp>
        <p:nvCxnSpPr>
          <p:cNvPr id="24" name="Egyenes összekötő 23"/>
          <p:cNvCxnSpPr/>
          <p:nvPr/>
        </p:nvCxnSpPr>
        <p:spPr>
          <a:xfrm rot="5400000">
            <a:off x="-821569" y="5393545"/>
            <a:ext cx="264320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 flipV="1">
            <a:off x="285720" y="5786454"/>
            <a:ext cx="4714908" cy="103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642910" y="5929330"/>
            <a:ext cx="4429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5%	10%	15%	20%	25%</a:t>
            </a:r>
            <a:endParaRPr lang="hu-H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 smtClean="0"/>
              <a:t>Investment</a:t>
            </a:r>
            <a:r>
              <a:rPr lang="hu-HU" sz="2800" dirty="0" smtClean="0"/>
              <a:t> </a:t>
            </a:r>
            <a:r>
              <a:rPr lang="hu-HU" sz="2800" dirty="0" err="1" smtClean="0"/>
              <a:t>appraisal</a:t>
            </a:r>
            <a:r>
              <a:rPr lang="hu-HU" sz="2800" dirty="0" smtClean="0"/>
              <a:t>/Befektetői számítások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7686700" cy="157163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hu-HU" sz="1600" dirty="0" smtClean="0"/>
              <a:t>Főbb mutatószámok:	</a:t>
            </a:r>
          </a:p>
          <a:p>
            <a:pPr marL="457200" indent="-457200">
              <a:buFont typeface="+mj-lt"/>
              <a:buAutoNum type="arabicPeriod"/>
            </a:pPr>
            <a:endParaRPr lang="hu-HU" sz="1600" b="0" dirty="0" smtClean="0"/>
          </a:p>
          <a:p>
            <a:pPr marL="457200" indent="-457200"/>
            <a:r>
              <a:rPr lang="hu-HU" sz="1600" b="0" dirty="0" smtClean="0"/>
              <a:t>4. </a:t>
            </a:r>
            <a:r>
              <a:rPr lang="hu-HU" sz="1600" b="0" dirty="0" err="1" smtClean="0"/>
              <a:t>Internal</a:t>
            </a:r>
            <a:r>
              <a:rPr lang="hu-HU" sz="1600" b="0" dirty="0" smtClean="0"/>
              <a:t> </a:t>
            </a:r>
            <a:r>
              <a:rPr lang="hu-HU" sz="1600" b="0" dirty="0" err="1" smtClean="0"/>
              <a:t>Rate</a:t>
            </a:r>
            <a:r>
              <a:rPr lang="hu-HU" sz="1600" b="0" dirty="0" smtClean="0"/>
              <a:t> of </a:t>
            </a:r>
            <a:r>
              <a:rPr lang="hu-HU" sz="1600" b="0" dirty="0" err="1" smtClean="0"/>
              <a:t>Retrurn</a:t>
            </a:r>
            <a:r>
              <a:rPr lang="hu-HU" sz="1600" b="0" dirty="0" smtClean="0"/>
              <a:t> (IRR)	-	Belső megtérülési ráta</a:t>
            </a:r>
          </a:p>
          <a:p>
            <a:pPr marL="457200" indent="-457200"/>
            <a:endParaRPr lang="hu-HU" sz="1600" b="0" dirty="0" smtClean="0"/>
          </a:p>
          <a:p>
            <a:pPr marL="457200" indent="-457200" algn="ctr"/>
            <a:r>
              <a:rPr lang="hu-HU" sz="2000" dirty="0" smtClean="0"/>
              <a:t>„Az a hozamráta, amely mellett a nettó jelenérték nulla.”</a:t>
            </a:r>
          </a:p>
          <a:p>
            <a:pPr marL="457200" indent="-457200"/>
            <a:endParaRPr lang="hu-H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64410" y="0"/>
            <a:ext cx="2179622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Corvinus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Egyetem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Vállalkozások Pénzügyei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- 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2844" y="27146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     </a:t>
            </a:r>
            <a:r>
              <a:rPr lang="hu-HU" b="1" dirty="0" smtClean="0"/>
              <a:t>„A” projekt	        </a:t>
            </a:r>
            <a:r>
              <a:rPr lang="hu-HU" sz="1100" b="1" dirty="0" smtClean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4643438" y="2714620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15%Bevételek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+13,044</a:t>
            </a:r>
          </a:p>
          <a:p>
            <a:r>
              <a:rPr lang="hu-HU" sz="1100" dirty="0" smtClean="0"/>
              <a:t>2. év		0,7561	+15.123</a:t>
            </a:r>
          </a:p>
          <a:p>
            <a:r>
              <a:rPr lang="hu-HU" sz="1100" dirty="0" smtClean="0"/>
              <a:t>3. év		0,6575	+16.438</a:t>
            </a:r>
          </a:p>
          <a:p>
            <a:r>
              <a:rPr lang="hu-HU" sz="1100" dirty="0" smtClean="0"/>
              <a:t>4. év		0,5718	+14.294</a:t>
            </a:r>
            <a:endParaRPr lang="hu-HU" sz="1100" dirty="0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57158" y="314324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NPV (15%) = +8,889</a:t>
            </a:r>
          </a:p>
          <a:p>
            <a:r>
              <a:rPr lang="hu-HU" dirty="0" smtClean="0"/>
              <a:t>NPV (25%) = - 2,160	</a:t>
            </a:r>
            <a:endParaRPr lang="hu-HU" dirty="0"/>
          </a:p>
        </p:txBody>
      </p:sp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cxnSp>
        <p:nvCxnSpPr>
          <p:cNvPr id="24" name="Egyenes összekötő 23"/>
          <p:cNvCxnSpPr/>
          <p:nvPr/>
        </p:nvCxnSpPr>
        <p:spPr>
          <a:xfrm rot="5400000">
            <a:off x="-821569" y="5393545"/>
            <a:ext cx="264320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 flipV="1">
            <a:off x="285720" y="5786454"/>
            <a:ext cx="4714908" cy="103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0" y="414338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8,889</a:t>
            </a:r>
            <a:endParaRPr lang="hu-HU" sz="1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0" y="635795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-2,160</a:t>
            </a:r>
            <a:endParaRPr lang="hu-HU" sz="1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42910" y="5929330"/>
            <a:ext cx="4429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5%	10%	15%	20%	25%</a:t>
            </a:r>
            <a:endParaRPr lang="hu-HU" sz="800" dirty="0"/>
          </a:p>
        </p:txBody>
      </p:sp>
      <p:cxnSp>
        <p:nvCxnSpPr>
          <p:cNvPr id="39" name="Egyenes összekötő 38"/>
          <p:cNvCxnSpPr/>
          <p:nvPr/>
        </p:nvCxnSpPr>
        <p:spPr>
          <a:xfrm flipV="1">
            <a:off x="428596" y="4214818"/>
            <a:ext cx="2214578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428596" y="6286520"/>
            <a:ext cx="3929090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églalap 66"/>
          <p:cNvSpPr/>
          <p:nvPr/>
        </p:nvSpPr>
        <p:spPr>
          <a:xfrm>
            <a:off x="4714876" y="3929066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25%Bevételek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+12,000</a:t>
            </a:r>
          </a:p>
          <a:p>
            <a:r>
              <a:rPr lang="hu-HU" sz="1100" dirty="0" smtClean="0"/>
              <a:t>2. év		0,7561	+12.800</a:t>
            </a:r>
          </a:p>
          <a:p>
            <a:r>
              <a:rPr lang="hu-HU" sz="1100" dirty="0" smtClean="0"/>
              <a:t>3. év		0,6575	+12.800</a:t>
            </a:r>
          </a:p>
          <a:p>
            <a:r>
              <a:rPr lang="hu-HU" sz="1100" dirty="0" smtClean="0"/>
              <a:t>4. év		0,5718	+10.240</a:t>
            </a:r>
            <a:endParaRPr lang="hu-H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 smtClean="0"/>
              <a:t>Investment</a:t>
            </a:r>
            <a:r>
              <a:rPr lang="hu-HU" sz="2800" dirty="0" smtClean="0"/>
              <a:t> </a:t>
            </a:r>
            <a:r>
              <a:rPr lang="hu-HU" sz="2800" dirty="0" err="1" smtClean="0"/>
              <a:t>appraisal</a:t>
            </a:r>
            <a:r>
              <a:rPr lang="hu-HU" sz="2800" dirty="0" smtClean="0"/>
              <a:t>/Befektetői számítások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7686700" cy="157163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hu-HU" sz="1600" dirty="0" smtClean="0"/>
              <a:t>Főbb mutatószámok:	</a:t>
            </a:r>
          </a:p>
          <a:p>
            <a:pPr marL="457200" indent="-457200">
              <a:buFont typeface="+mj-lt"/>
              <a:buAutoNum type="arabicPeriod"/>
            </a:pPr>
            <a:endParaRPr lang="hu-HU" sz="1600" b="0" dirty="0" smtClean="0"/>
          </a:p>
          <a:p>
            <a:pPr marL="457200" indent="-457200"/>
            <a:r>
              <a:rPr lang="hu-HU" sz="1600" b="0" dirty="0" smtClean="0"/>
              <a:t>4. </a:t>
            </a:r>
            <a:r>
              <a:rPr lang="hu-HU" sz="1600" b="0" dirty="0" err="1" smtClean="0"/>
              <a:t>Internal</a:t>
            </a:r>
            <a:r>
              <a:rPr lang="hu-HU" sz="1600" b="0" dirty="0" smtClean="0"/>
              <a:t> </a:t>
            </a:r>
            <a:r>
              <a:rPr lang="hu-HU" sz="1600" b="0" dirty="0" err="1" smtClean="0"/>
              <a:t>Rate</a:t>
            </a:r>
            <a:r>
              <a:rPr lang="hu-HU" sz="1600" b="0" dirty="0" smtClean="0"/>
              <a:t> of </a:t>
            </a:r>
            <a:r>
              <a:rPr lang="hu-HU" sz="1600" b="0" dirty="0" err="1" smtClean="0"/>
              <a:t>Retrurn</a:t>
            </a:r>
            <a:r>
              <a:rPr lang="hu-HU" sz="1600" b="0" dirty="0" smtClean="0"/>
              <a:t> (IRR)	-	Belső megtérülési ráta</a:t>
            </a:r>
          </a:p>
          <a:p>
            <a:pPr marL="457200" indent="-457200"/>
            <a:endParaRPr lang="hu-HU" sz="1600" b="0" dirty="0" smtClean="0"/>
          </a:p>
          <a:p>
            <a:pPr marL="457200" indent="-457200" algn="ctr"/>
            <a:r>
              <a:rPr lang="hu-HU" sz="2000" dirty="0" smtClean="0"/>
              <a:t>„Az a hozamráta, amely mellett a nettó jelenérték nulla.”</a:t>
            </a:r>
          </a:p>
          <a:p>
            <a:pPr marL="457200" indent="-457200"/>
            <a:endParaRPr lang="hu-H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64410" y="0"/>
            <a:ext cx="2179622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Corvinus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Egyetem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Vállalkozások Pénzügyei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- 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2844" y="27146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     </a:t>
            </a:r>
            <a:r>
              <a:rPr lang="hu-HU" b="1" dirty="0" smtClean="0"/>
              <a:t>„A” projekt	        </a:t>
            </a:r>
            <a:r>
              <a:rPr lang="hu-HU" sz="1100" b="1" dirty="0" smtClean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4643438" y="2714620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15%Bevételek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+13,044</a:t>
            </a:r>
          </a:p>
          <a:p>
            <a:r>
              <a:rPr lang="hu-HU" sz="1100" dirty="0" smtClean="0"/>
              <a:t>2. év		0,7561	+15.123</a:t>
            </a:r>
          </a:p>
          <a:p>
            <a:r>
              <a:rPr lang="hu-HU" sz="1100" dirty="0" smtClean="0"/>
              <a:t>3. év		0,6575	+16.438</a:t>
            </a:r>
          </a:p>
          <a:p>
            <a:r>
              <a:rPr lang="hu-HU" sz="1100" dirty="0" smtClean="0"/>
              <a:t>4. év		0,5718	+14.294</a:t>
            </a:r>
            <a:endParaRPr lang="hu-HU" sz="1100" dirty="0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57158" y="314324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NPV (15%) = +8,889</a:t>
            </a:r>
          </a:p>
          <a:p>
            <a:r>
              <a:rPr lang="hu-HU" dirty="0" smtClean="0"/>
              <a:t>NPV (25%) = - 2,160	</a:t>
            </a:r>
            <a:endParaRPr lang="hu-HU" dirty="0"/>
          </a:p>
        </p:txBody>
      </p:sp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4714876" y="3929066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25%Bevételek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+12,000</a:t>
            </a:r>
          </a:p>
          <a:p>
            <a:r>
              <a:rPr lang="hu-HU" sz="1100" dirty="0" smtClean="0"/>
              <a:t>2. év		0,7561	+12.800</a:t>
            </a:r>
          </a:p>
          <a:p>
            <a:r>
              <a:rPr lang="hu-HU" sz="1100" dirty="0" smtClean="0"/>
              <a:t>3. év		0,6575	+12.800</a:t>
            </a:r>
          </a:p>
          <a:p>
            <a:r>
              <a:rPr lang="hu-HU" sz="1100" dirty="0" smtClean="0"/>
              <a:t>4. év		0,5718	+10.240</a:t>
            </a:r>
            <a:endParaRPr lang="hu-HU" sz="1100" dirty="0"/>
          </a:p>
        </p:txBody>
      </p:sp>
      <p:cxnSp>
        <p:nvCxnSpPr>
          <p:cNvPr id="24" name="Egyenes összekötő 23"/>
          <p:cNvCxnSpPr/>
          <p:nvPr/>
        </p:nvCxnSpPr>
        <p:spPr>
          <a:xfrm rot="5400000">
            <a:off x="-821569" y="5393545"/>
            <a:ext cx="264320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 flipV="1">
            <a:off x="285720" y="5786454"/>
            <a:ext cx="4714908" cy="103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0" y="414338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8,889</a:t>
            </a:r>
            <a:endParaRPr lang="hu-HU" sz="1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0" y="635795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-2,160</a:t>
            </a:r>
            <a:endParaRPr lang="hu-HU" sz="1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42910" y="5929330"/>
            <a:ext cx="4429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5%	10%	15%	20%	25%</a:t>
            </a:r>
            <a:endParaRPr lang="hu-HU" sz="800" dirty="0"/>
          </a:p>
        </p:txBody>
      </p:sp>
      <p:cxnSp>
        <p:nvCxnSpPr>
          <p:cNvPr id="32" name="Egyenes összekötő 31"/>
          <p:cNvCxnSpPr/>
          <p:nvPr/>
        </p:nvCxnSpPr>
        <p:spPr>
          <a:xfrm rot="5400000">
            <a:off x="1607323" y="5250669"/>
            <a:ext cx="207170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V="1">
            <a:off x="428596" y="4214818"/>
            <a:ext cx="2214578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428596" y="6286520"/>
            <a:ext cx="3929090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rot="10800000">
            <a:off x="2643174" y="6286520"/>
            <a:ext cx="171451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2500298" y="38576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2500298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4214810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 smtClean="0"/>
              <a:t>Investment</a:t>
            </a:r>
            <a:r>
              <a:rPr lang="hu-HU" sz="2800" dirty="0" smtClean="0"/>
              <a:t> </a:t>
            </a:r>
            <a:r>
              <a:rPr lang="hu-HU" sz="2800" dirty="0" err="1" smtClean="0"/>
              <a:t>appraisal</a:t>
            </a:r>
            <a:r>
              <a:rPr lang="hu-HU" sz="2800" dirty="0" smtClean="0"/>
              <a:t>/Befektetői számítások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7686700" cy="157163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hu-HU" sz="1600" dirty="0" smtClean="0"/>
              <a:t>Főbb mutatószámok:	</a:t>
            </a:r>
          </a:p>
          <a:p>
            <a:pPr marL="457200" indent="-457200">
              <a:buFont typeface="+mj-lt"/>
              <a:buAutoNum type="arabicPeriod"/>
            </a:pPr>
            <a:endParaRPr lang="hu-HU" sz="1600" b="0" dirty="0" smtClean="0"/>
          </a:p>
          <a:p>
            <a:pPr marL="457200" indent="-457200"/>
            <a:r>
              <a:rPr lang="hu-HU" sz="1600" b="0" dirty="0" smtClean="0"/>
              <a:t>4. </a:t>
            </a:r>
            <a:r>
              <a:rPr lang="hu-HU" sz="1600" b="0" dirty="0" err="1" smtClean="0"/>
              <a:t>Internal</a:t>
            </a:r>
            <a:r>
              <a:rPr lang="hu-HU" sz="1600" b="0" dirty="0" smtClean="0"/>
              <a:t> </a:t>
            </a:r>
            <a:r>
              <a:rPr lang="hu-HU" sz="1600" b="0" dirty="0" err="1" smtClean="0"/>
              <a:t>Rate</a:t>
            </a:r>
            <a:r>
              <a:rPr lang="hu-HU" sz="1600" b="0" dirty="0" smtClean="0"/>
              <a:t> of </a:t>
            </a:r>
            <a:r>
              <a:rPr lang="hu-HU" sz="1600" b="0" dirty="0" err="1" smtClean="0"/>
              <a:t>Retrurn</a:t>
            </a:r>
            <a:r>
              <a:rPr lang="hu-HU" sz="1600" b="0" dirty="0" smtClean="0"/>
              <a:t> (IRR)	-	Belső megtérülési ráta</a:t>
            </a:r>
          </a:p>
          <a:p>
            <a:pPr marL="457200" indent="-457200"/>
            <a:endParaRPr lang="hu-HU" sz="1600" b="0" dirty="0" smtClean="0"/>
          </a:p>
          <a:p>
            <a:pPr marL="457200" indent="-457200" algn="ctr"/>
            <a:r>
              <a:rPr lang="hu-HU" sz="2000" dirty="0" smtClean="0"/>
              <a:t>„Az a hozamráta, amely mellett a nettó jelenérték nulla.”</a:t>
            </a:r>
          </a:p>
          <a:p>
            <a:pPr marL="457200" indent="-457200"/>
            <a:endParaRPr lang="hu-H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64410" y="0"/>
            <a:ext cx="2179622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Corvinus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Egyetem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Vállalkozások Pénzügyei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- 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2844" y="27146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     </a:t>
            </a:r>
            <a:r>
              <a:rPr lang="hu-HU" b="1" dirty="0" smtClean="0"/>
              <a:t>„A” projekt	        </a:t>
            </a:r>
            <a:r>
              <a:rPr lang="hu-HU" sz="1100" b="1" dirty="0" smtClean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4643438" y="2714620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15%Bevételek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+13,044</a:t>
            </a:r>
          </a:p>
          <a:p>
            <a:r>
              <a:rPr lang="hu-HU" sz="1100" dirty="0" smtClean="0"/>
              <a:t>2. év		0,7561	+15.123</a:t>
            </a:r>
          </a:p>
          <a:p>
            <a:r>
              <a:rPr lang="hu-HU" sz="1100" dirty="0" smtClean="0"/>
              <a:t>3. év		0,6575	+16.438</a:t>
            </a:r>
          </a:p>
          <a:p>
            <a:r>
              <a:rPr lang="hu-HU" sz="1100" dirty="0" smtClean="0"/>
              <a:t>4. év		0,5718	+14.294</a:t>
            </a:r>
            <a:endParaRPr lang="hu-HU" sz="1100" dirty="0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57158" y="314324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NPV (15%) = +8,889</a:t>
            </a:r>
          </a:p>
          <a:p>
            <a:r>
              <a:rPr lang="hu-HU" dirty="0" smtClean="0"/>
              <a:t>NPV (25%) = - 2,160	</a:t>
            </a:r>
            <a:endParaRPr lang="hu-HU" dirty="0"/>
          </a:p>
        </p:txBody>
      </p:sp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4714876" y="3929066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25%Bevételek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+12,000</a:t>
            </a:r>
          </a:p>
          <a:p>
            <a:r>
              <a:rPr lang="hu-HU" sz="1100" dirty="0" smtClean="0"/>
              <a:t>2. év		0,7561	+12.800</a:t>
            </a:r>
          </a:p>
          <a:p>
            <a:r>
              <a:rPr lang="hu-HU" sz="1100" dirty="0" smtClean="0"/>
              <a:t>3. év		0,6575	+12.800</a:t>
            </a:r>
          </a:p>
          <a:p>
            <a:r>
              <a:rPr lang="hu-HU" sz="1100" dirty="0" smtClean="0"/>
              <a:t>4. év		0,5718	+10.240</a:t>
            </a:r>
            <a:endParaRPr lang="hu-HU" sz="1100" dirty="0"/>
          </a:p>
        </p:txBody>
      </p:sp>
      <p:cxnSp>
        <p:nvCxnSpPr>
          <p:cNvPr id="24" name="Egyenes összekötő 23"/>
          <p:cNvCxnSpPr/>
          <p:nvPr/>
        </p:nvCxnSpPr>
        <p:spPr>
          <a:xfrm rot="5400000">
            <a:off x="-821569" y="5393545"/>
            <a:ext cx="264320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 flipV="1">
            <a:off x="285720" y="5786454"/>
            <a:ext cx="4714908" cy="103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0" y="414338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8,889</a:t>
            </a:r>
            <a:endParaRPr lang="hu-HU" sz="1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0" y="635795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-2,160</a:t>
            </a:r>
            <a:endParaRPr lang="hu-HU" sz="1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42910" y="5929330"/>
            <a:ext cx="4429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5%	10%	15%	20%	25%</a:t>
            </a:r>
            <a:endParaRPr lang="hu-HU" sz="800" dirty="0"/>
          </a:p>
        </p:txBody>
      </p:sp>
      <p:cxnSp>
        <p:nvCxnSpPr>
          <p:cNvPr id="32" name="Egyenes összekötő 31"/>
          <p:cNvCxnSpPr/>
          <p:nvPr/>
        </p:nvCxnSpPr>
        <p:spPr>
          <a:xfrm rot="5400000">
            <a:off x="1607323" y="5250669"/>
            <a:ext cx="207170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rot="16200000" flipH="1">
            <a:off x="2464579" y="4393413"/>
            <a:ext cx="2071702" cy="17145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V="1">
            <a:off x="428596" y="4214818"/>
            <a:ext cx="2214578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428596" y="6286520"/>
            <a:ext cx="3929090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rot="10800000">
            <a:off x="2643174" y="6286520"/>
            <a:ext cx="171451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 rot="5400000" flipH="1" flipV="1">
            <a:off x="3536943" y="5893611"/>
            <a:ext cx="785024" cy="7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2500298" y="38576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2500298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4214810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 smtClean="0"/>
              <a:t>Investment</a:t>
            </a:r>
            <a:r>
              <a:rPr lang="hu-HU" sz="2800" dirty="0" smtClean="0"/>
              <a:t> </a:t>
            </a:r>
            <a:r>
              <a:rPr lang="hu-HU" sz="2800" dirty="0" err="1" smtClean="0"/>
              <a:t>appraisal</a:t>
            </a:r>
            <a:r>
              <a:rPr lang="hu-HU" sz="2800" dirty="0" smtClean="0"/>
              <a:t>/Befektetői számítások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7686700" cy="157163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hu-HU" sz="1600" dirty="0" smtClean="0"/>
              <a:t>Főbb mutatószámok:	</a:t>
            </a:r>
          </a:p>
          <a:p>
            <a:pPr marL="457200" indent="-457200">
              <a:buFont typeface="+mj-lt"/>
              <a:buAutoNum type="arabicPeriod"/>
            </a:pPr>
            <a:endParaRPr lang="hu-HU" sz="1600" b="0" dirty="0" smtClean="0"/>
          </a:p>
          <a:p>
            <a:pPr marL="457200" indent="-457200"/>
            <a:r>
              <a:rPr lang="hu-HU" sz="1600" b="0" dirty="0" smtClean="0"/>
              <a:t>4. </a:t>
            </a:r>
            <a:r>
              <a:rPr lang="hu-HU" sz="1600" b="0" dirty="0" err="1" smtClean="0"/>
              <a:t>Internal</a:t>
            </a:r>
            <a:r>
              <a:rPr lang="hu-HU" sz="1600" b="0" dirty="0" smtClean="0"/>
              <a:t> </a:t>
            </a:r>
            <a:r>
              <a:rPr lang="hu-HU" sz="1600" b="0" dirty="0" err="1" smtClean="0"/>
              <a:t>Rate</a:t>
            </a:r>
            <a:r>
              <a:rPr lang="hu-HU" sz="1600" b="0" dirty="0" smtClean="0"/>
              <a:t> of </a:t>
            </a:r>
            <a:r>
              <a:rPr lang="hu-HU" sz="1600" b="0" dirty="0" err="1" smtClean="0"/>
              <a:t>Retrurn</a:t>
            </a:r>
            <a:r>
              <a:rPr lang="hu-HU" sz="1600" b="0" dirty="0" smtClean="0"/>
              <a:t> (IRR)	-	Belső megtérülési ráta</a:t>
            </a:r>
          </a:p>
          <a:p>
            <a:pPr marL="457200" indent="-457200"/>
            <a:endParaRPr lang="hu-HU" sz="1600" b="0" dirty="0" smtClean="0"/>
          </a:p>
          <a:p>
            <a:pPr marL="457200" indent="-457200" algn="ctr"/>
            <a:r>
              <a:rPr lang="hu-HU" sz="2000" dirty="0" smtClean="0"/>
              <a:t>„Az a hozamráta, amely mellett a nettó jelenérték nulla.”</a:t>
            </a:r>
          </a:p>
          <a:p>
            <a:pPr marL="457200" indent="-457200"/>
            <a:endParaRPr lang="hu-H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64410" y="0"/>
            <a:ext cx="2179622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Corvinus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Egyetem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Vállalkozások Pénzügyei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- 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2844" y="27146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     </a:t>
            </a:r>
            <a:r>
              <a:rPr lang="hu-HU" b="1" dirty="0" smtClean="0"/>
              <a:t>„A” projekt	        </a:t>
            </a:r>
            <a:r>
              <a:rPr lang="hu-HU" sz="1100" b="1" dirty="0" smtClean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4643438" y="2714620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15%Bevételek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+13,044</a:t>
            </a:r>
          </a:p>
          <a:p>
            <a:r>
              <a:rPr lang="hu-HU" sz="1100" dirty="0" smtClean="0"/>
              <a:t>2. év		0,7561	+15.123</a:t>
            </a:r>
          </a:p>
          <a:p>
            <a:r>
              <a:rPr lang="hu-HU" sz="1100" dirty="0" smtClean="0"/>
              <a:t>3. év		0,6575	+16.438</a:t>
            </a:r>
          </a:p>
          <a:p>
            <a:r>
              <a:rPr lang="hu-HU" sz="1100" dirty="0" smtClean="0"/>
              <a:t>4. év		0,5718	+14.294</a:t>
            </a:r>
            <a:endParaRPr lang="hu-HU" sz="1100" dirty="0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57158" y="314324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NPV (15%) = +8,889</a:t>
            </a:r>
          </a:p>
          <a:p>
            <a:r>
              <a:rPr lang="hu-HU" dirty="0" smtClean="0"/>
              <a:t>NPV (25%) = - 2,160	</a:t>
            </a:r>
            <a:endParaRPr lang="hu-HU" dirty="0"/>
          </a:p>
        </p:txBody>
      </p:sp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4714876" y="3929066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25%Bevételek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+12,000</a:t>
            </a:r>
          </a:p>
          <a:p>
            <a:r>
              <a:rPr lang="hu-HU" sz="1100" dirty="0" smtClean="0"/>
              <a:t>2. év		0,7561	+12.800</a:t>
            </a:r>
          </a:p>
          <a:p>
            <a:r>
              <a:rPr lang="hu-HU" sz="1100" dirty="0" smtClean="0"/>
              <a:t>3. év		0,6575	+12.800</a:t>
            </a:r>
          </a:p>
          <a:p>
            <a:r>
              <a:rPr lang="hu-HU" sz="1100" dirty="0" smtClean="0"/>
              <a:t>4. év		0,5718	+10.240</a:t>
            </a:r>
            <a:endParaRPr lang="hu-HU" sz="1100" dirty="0"/>
          </a:p>
        </p:txBody>
      </p:sp>
      <p:cxnSp>
        <p:nvCxnSpPr>
          <p:cNvPr id="24" name="Egyenes összekötő 23"/>
          <p:cNvCxnSpPr/>
          <p:nvPr/>
        </p:nvCxnSpPr>
        <p:spPr>
          <a:xfrm rot="5400000">
            <a:off x="-821569" y="5393545"/>
            <a:ext cx="264320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 flipV="1">
            <a:off x="285720" y="5786454"/>
            <a:ext cx="4714908" cy="103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0" y="414338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8,889</a:t>
            </a:r>
            <a:endParaRPr lang="hu-HU" sz="1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0" y="635795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-2,160</a:t>
            </a:r>
            <a:endParaRPr lang="hu-HU" sz="1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42910" y="5929330"/>
            <a:ext cx="4429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5%	10%	15%	20%	25%</a:t>
            </a:r>
            <a:endParaRPr lang="hu-HU" sz="800" dirty="0"/>
          </a:p>
        </p:txBody>
      </p:sp>
      <p:cxnSp>
        <p:nvCxnSpPr>
          <p:cNvPr id="32" name="Egyenes összekötő 31"/>
          <p:cNvCxnSpPr/>
          <p:nvPr/>
        </p:nvCxnSpPr>
        <p:spPr>
          <a:xfrm rot="5400000">
            <a:off x="1607323" y="5250669"/>
            <a:ext cx="207170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rot="16200000" flipH="1">
            <a:off x="2464579" y="4393413"/>
            <a:ext cx="2071702" cy="17145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V="1">
            <a:off x="428596" y="4214818"/>
            <a:ext cx="2214578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428596" y="6286520"/>
            <a:ext cx="3929090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rot="10800000">
            <a:off x="2643174" y="6286520"/>
            <a:ext cx="171451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 rot="5400000" flipH="1" flipV="1">
            <a:off x="3536943" y="5893611"/>
            <a:ext cx="785024" cy="7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2500298" y="38576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2500298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4214810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3786182" y="50720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 (IRR)</a:t>
            </a:r>
            <a:endParaRPr lang="hu-HU" dirty="0"/>
          </a:p>
        </p:txBody>
      </p:sp>
      <p:cxnSp>
        <p:nvCxnSpPr>
          <p:cNvPr id="62" name="Egyenes összekötő nyíllal 61"/>
          <p:cNvCxnSpPr/>
          <p:nvPr/>
        </p:nvCxnSpPr>
        <p:spPr>
          <a:xfrm rot="10800000" flipV="1">
            <a:off x="3929059" y="5357826"/>
            <a:ext cx="464349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rot="5400000">
            <a:off x="2678893" y="5107793"/>
            <a:ext cx="1357322" cy="1588"/>
          </a:xfrm>
          <a:prstGeom prst="straightConnector1">
            <a:avLst/>
          </a:prstGeom>
          <a:ln w="508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3143240" y="407194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?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 smtClean="0"/>
              <a:t>Investment</a:t>
            </a:r>
            <a:r>
              <a:rPr lang="hu-HU" sz="2800" dirty="0" smtClean="0"/>
              <a:t> </a:t>
            </a:r>
            <a:r>
              <a:rPr lang="hu-HU" sz="2800" dirty="0" err="1" smtClean="0"/>
              <a:t>appraisal</a:t>
            </a:r>
            <a:r>
              <a:rPr lang="hu-HU" sz="2800" dirty="0" smtClean="0"/>
              <a:t>/Befektetői számítások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7686700" cy="157163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hu-HU" sz="1600" dirty="0" smtClean="0"/>
              <a:t>Főbb mutatószámok:	</a:t>
            </a:r>
          </a:p>
          <a:p>
            <a:pPr marL="457200" indent="-457200">
              <a:buFont typeface="+mj-lt"/>
              <a:buAutoNum type="arabicPeriod"/>
            </a:pPr>
            <a:endParaRPr lang="hu-HU" sz="1600" b="0" dirty="0" smtClean="0"/>
          </a:p>
          <a:p>
            <a:pPr marL="457200" indent="-457200"/>
            <a:r>
              <a:rPr lang="hu-HU" sz="1600" b="0" dirty="0" smtClean="0"/>
              <a:t>4. </a:t>
            </a:r>
            <a:r>
              <a:rPr lang="hu-HU" sz="1600" b="0" dirty="0" err="1" smtClean="0"/>
              <a:t>Internal</a:t>
            </a:r>
            <a:r>
              <a:rPr lang="hu-HU" sz="1600" b="0" dirty="0" smtClean="0"/>
              <a:t> </a:t>
            </a:r>
            <a:r>
              <a:rPr lang="hu-HU" sz="1600" b="0" dirty="0" err="1" smtClean="0"/>
              <a:t>Rate</a:t>
            </a:r>
            <a:r>
              <a:rPr lang="hu-HU" sz="1600" b="0" dirty="0" smtClean="0"/>
              <a:t> of </a:t>
            </a:r>
            <a:r>
              <a:rPr lang="hu-HU" sz="1600" b="0" dirty="0" err="1" smtClean="0"/>
              <a:t>Retrurn</a:t>
            </a:r>
            <a:r>
              <a:rPr lang="hu-HU" sz="1600" b="0" dirty="0" smtClean="0"/>
              <a:t> (IRR)	-	Belső megtérülési ráta</a:t>
            </a:r>
          </a:p>
          <a:p>
            <a:pPr marL="457200" indent="-457200"/>
            <a:endParaRPr lang="hu-HU" sz="1600" b="0" dirty="0" smtClean="0"/>
          </a:p>
          <a:p>
            <a:pPr marL="457200" indent="-457200" algn="ctr"/>
            <a:r>
              <a:rPr lang="hu-HU" sz="2000" dirty="0" smtClean="0"/>
              <a:t>„Az a hozamráta, amely mellett a nettó jelenérték nulla.”</a:t>
            </a:r>
          </a:p>
          <a:p>
            <a:pPr marL="457200" indent="-457200"/>
            <a:endParaRPr lang="hu-H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64410" y="0"/>
            <a:ext cx="2179622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Corvinus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Egyetem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Vállalkozások Pénzügyei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- 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2844" y="27146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     </a:t>
            </a:r>
            <a:r>
              <a:rPr lang="hu-HU" b="1" dirty="0" smtClean="0"/>
              <a:t>„A” projekt	        </a:t>
            </a:r>
            <a:r>
              <a:rPr lang="hu-HU" sz="1100" b="1" dirty="0" smtClean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4643438" y="2714620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15%Bevételek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+13,044</a:t>
            </a:r>
          </a:p>
          <a:p>
            <a:r>
              <a:rPr lang="hu-HU" sz="1100" dirty="0" smtClean="0"/>
              <a:t>2. év		0,7561	+15.123</a:t>
            </a:r>
          </a:p>
          <a:p>
            <a:r>
              <a:rPr lang="hu-HU" sz="1100" dirty="0" smtClean="0"/>
              <a:t>3. év		0,6575	+16.438</a:t>
            </a:r>
          </a:p>
          <a:p>
            <a:r>
              <a:rPr lang="hu-HU" sz="1100" dirty="0" smtClean="0"/>
              <a:t>4. év		0,5718	+14.294</a:t>
            </a:r>
            <a:endParaRPr lang="hu-HU" sz="1100" dirty="0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57158" y="314324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NPV (15%) = +8,889</a:t>
            </a:r>
          </a:p>
          <a:p>
            <a:r>
              <a:rPr lang="hu-HU" dirty="0" smtClean="0"/>
              <a:t>NPV (25%) = - 2,160	</a:t>
            </a:r>
            <a:endParaRPr lang="hu-HU" dirty="0"/>
          </a:p>
        </p:txBody>
      </p:sp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4714876" y="3929066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25%Bevételek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+12,000</a:t>
            </a:r>
          </a:p>
          <a:p>
            <a:r>
              <a:rPr lang="hu-HU" sz="1100" dirty="0" smtClean="0"/>
              <a:t>2. év		0,7561	+12.800</a:t>
            </a:r>
          </a:p>
          <a:p>
            <a:r>
              <a:rPr lang="hu-HU" sz="1100" dirty="0" smtClean="0"/>
              <a:t>3. év		0,6575	+12.800</a:t>
            </a:r>
          </a:p>
          <a:p>
            <a:r>
              <a:rPr lang="hu-HU" sz="1100" dirty="0" smtClean="0"/>
              <a:t>4. év		0,5718	+10.240</a:t>
            </a:r>
            <a:endParaRPr lang="hu-HU" sz="1100" dirty="0"/>
          </a:p>
        </p:txBody>
      </p:sp>
      <p:cxnSp>
        <p:nvCxnSpPr>
          <p:cNvPr id="24" name="Egyenes összekötő 23"/>
          <p:cNvCxnSpPr/>
          <p:nvPr/>
        </p:nvCxnSpPr>
        <p:spPr>
          <a:xfrm rot="5400000">
            <a:off x="-821569" y="5393545"/>
            <a:ext cx="264320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 flipV="1">
            <a:off x="285720" y="5786454"/>
            <a:ext cx="4714908" cy="103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0" y="414338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8,889</a:t>
            </a:r>
            <a:endParaRPr lang="hu-HU" sz="1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0" y="635795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-2,160</a:t>
            </a:r>
            <a:endParaRPr lang="hu-HU" sz="1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42910" y="5929330"/>
            <a:ext cx="4429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5%	10%	15%	20%	25%</a:t>
            </a:r>
            <a:endParaRPr lang="hu-HU" sz="800" dirty="0"/>
          </a:p>
        </p:txBody>
      </p:sp>
      <p:cxnSp>
        <p:nvCxnSpPr>
          <p:cNvPr id="32" name="Egyenes összekötő 31"/>
          <p:cNvCxnSpPr/>
          <p:nvPr/>
        </p:nvCxnSpPr>
        <p:spPr>
          <a:xfrm rot="5400000">
            <a:off x="1607323" y="5250669"/>
            <a:ext cx="207170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rot="16200000" flipH="1">
            <a:off x="2464579" y="4393413"/>
            <a:ext cx="2071702" cy="17145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V="1">
            <a:off x="428596" y="4214818"/>
            <a:ext cx="2214578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428596" y="6286520"/>
            <a:ext cx="3929090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rot="10800000">
            <a:off x="2643174" y="6286520"/>
            <a:ext cx="171451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 rot="5400000" flipH="1" flipV="1">
            <a:off x="3536943" y="5893611"/>
            <a:ext cx="785024" cy="7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2500298" y="38576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2500298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4214810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3786182" y="50720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 (IRR)</a:t>
            </a:r>
            <a:endParaRPr lang="hu-HU" dirty="0"/>
          </a:p>
        </p:txBody>
      </p:sp>
      <p:cxnSp>
        <p:nvCxnSpPr>
          <p:cNvPr id="62" name="Egyenes összekötő nyíllal 61"/>
          <p:cNvCxnSpPr/>
          <p:nvPr/>
        </p:nvCxnSpPr>
        <p:spPr>
          <a:xfrm rot="10800000" flipV="1">
            <a:off x="3929059" y="5357826"/>
            <a:ext cx="464349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65"/>
          <p:cNvSpPr txBox="1"/>
          <p:nvPr/>
        </p:nvSpPr>
        <p:spPr>
          <a:xfrm>
            <a:off x="5357818" y="535782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23% (Közelítő érték)</a:t>
            </a:r>
            <a:endParaRPr lang="hu-HU" dirty="0"/>
          </a:p>
        </p:txBody>
      </p:sp>
      <p:cxnSp>
        <p:nvCxnSpPr>
          <p:cNvPr id="37" name="Egyenes összekötő nyíllal 36"/>
          <p:cNvCxnSpPr/>
          <p:nvPr/>
        </p:nvCxnSpPr>
        <p:spPr>
          <a:xfrm rot="5400000">
            <a:off x="2678893" y="5107793"/>
            <a:ext cx="1357322" cy="1588"/>
          </a:xfrm>
          <a:prstGeom prst="straightConnector1">
            <a:avLst/>
          </a:prstGeom>
          <a:ln w="508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3143240" y="407194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?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 smtClean="0"/>
              <a:t>Investment</a:t>
            </a:r>
            <a:r>
              <a:rPr lang="hu-HU" sz="2800" dirty="0" smtClean="0"/>
              <a:t> </a:t>
            </a:r>
            <a:r>
              <a:rPr lang="hu-HU" sz="2800" dirty="0" err="1" smtClean="0"/>
              <a:t>appraisal</a:t>
            </a:r>
            <a:r>
              <a:rPr lang="hu-HU" sz="2800" dirty="0" smtClean="0"/>
              <a:t>/Befektetői számítások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7686700" cy="157163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hu-HU" sz="1600" dirty="0" smtClean="0"/>
              <a:t>Főbb mutatószámok:	</a:t>
            </a:r>
          </a:p>
          <a:p>
            <a:pPr marL="457200" indent="-457200">
              <a:buFont typeface="+mj-lt"/>
              <a:buAutoNum type="arabicPeriod"/>
            </a:pPr>
            <a:endParaRPr lang="hu-HU" sz="1600" b="0" dirty="0" smtClean="0"/>
          </a:p>
          <a:p>
            <a:pPr marL="457200" indent="-457200"/>
            <a:r>
              <a:rPr lang="hu-HU" sz="1600" b="0" dirty="0" smtClean="0"/>
              <a:t>4. </a:t>
            </a:r>
            <a:r>
              <a:rPr lang="hu-HU" sz="1600" b="0" dirty="0" err="1" smtClean="0"/>
              <a:t>Internal</a:t>
            </a:r>
            <a:r>
              <a:rPr lang="hu-HU" sz="1600" b="0" dirty="0" smtClean="0"/>
              <a:t> </a:t>
            </a:r>
            <a:r>
              <a:rPr lang="hu-HU" sz="1600" b="0" dirty="0" err="1" smtClean="0"/>
              <a:t>Rate</a:t>
            </a:r>
            <a:r>
              <a:rPr lang="hu-HU" sz="1600" b="0" dirty="0" smtClean="0"/>
              <a:t> of </a:t>
            </a:r>
            <a:r>
              <a:rPr lang="hu-HU" sz="1600" b="0" dirty="0" err="1" smtClean="0"/>
              <a:t>Retrurn</a:t>
            </a:r>
            <a:r>
              <a:rPr lang="hu-HU" sz="1600" b="0" dirty="0" smtClean="0"/>
              <a:t> (IRR)	-	Belső megtérülési ráta</a:t>
            </a:r>
          </a:p>
          <a:p>
            <a:pPr marL="457200" indent="-457200"/>
            <a:endParaRPr lang="hu-HU" sz="1600" b="0" dirty="0" smtClean="0"/>
          </a:p>
          <a:p>
            <a:pPr marL="457200" indent="-457200" algn="ctr"/>
            <a:r>
              <a:rPr lang="hu-HU" sz="2000" dirty="0" smtClean="0"/>
              <a:t>„Az a hozamráta, amely mellett a nettó jelenérték nulla.”</a:t>
            </a:r>
          </a:p>
          <a:p>
            <a:pPr marL="457200" indent="-457200"/>
            <a:endParaRPr lang="hu-H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64410" y="0"/>
            <a:ext cx="2179622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Corvinus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Egyetem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Vállalkozások Pénzügyei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- 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2844" y="27146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     </a:t>
            </a:r>
            <a:r>
              <a:rPr lang="hu-HU" b="1" dirty="0" smtClean="0"/>
              <a:t>„A” projekt	        </a:t>
            </a:r>
            <a:r>
              <a:rPr lang="hu-HU" sz="1100" b="1" dirty="0" smtClean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4643438" y="2714620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15%Bevételek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+13,044</a:t>
            </a:r>
          </a:p>
          <a:p>
            <a:r>
              <a:rPr lang="hu-HU" sz="1100" dirty="0" smtClean="0"/>
              <a:t>2. év		0,7561	+15.123</a:t>
            </a:r>
          </a:p>
          <a:p>
            <a:r>
              <a:rPr lang="hu-HU" sz="1100" dirty="0" smtClean="0"/>
              <a:t>3. év		0,6575	+16.438</a:t>
            </a:r>
          </a:p>
          <a:p>
            <a:r>
              <a:rPr lang="hu-HU" sz="1100" dirty="0" smtClean="0"/>
              <a:t>4. év		0,5718	+14.294</a:t>
            </a:r>
            <a:endParaRPr lang="hu-HU" sz="1100" dirty="0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57158" y="314324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NPV (15%) = +8,889</a:t>
            </a:r>
          </a:p>
          <a:p>
            <a:r>
              <a:rPr lang="hu-HU" dirty="0" smtClean="0"/>
              <a:t>NPV (25%) = - 2,160	</a:t>
            </a:r>
            <a:endParaRPr lang="hu-HU" dirty="0"/>
          </a:p>
        </p:txBody>
      </p:sp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4714876" y="3929066"/>
            <a:ext cx="4714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b="1" u="sng" dirty="0" smtClean="0"/>
              <a:t>Időszak	Kiadások	D-tényező 25%Bevételek</a:t>
            </a:r>
            <a:endParaRPr lang="hu-HU" sz="1100" dirty="0" smtClean="0"/>
          </a:p>
          <a:p>
            <a:r>
              <a:rPr lang="hu-HU" sz="1100" dirty="0" smtClean="0"/>
              <a:t>Év 0 (ma)	-50.000	        1	      0	</a:t>
            </a:r>
          </a:p>
          <a:p>
            <a:r>
              <a:rPr lang="hu-HU" sz="1100" dirty="0" smtClean="0"/>
              <a:t>1. év		0,8696	+12,000</a:t>
            </a:r>
          </a:p>
          <a:p>
            <a:r>
              <a:rPr lang="hu-HU" sz="1100" dirty="0" smtClean="0"/>
              <a:t>2. év		0,7561	+12.800</a:t>
            </a:r>
          </a:p>
          <a:p>
            <a:r>
              <a:rPr lang="hu-HU" sz="1100" dirty="0" smtClean="0"/>
              <a:t>3. év		0,6575	+12.800</a:t>
            </a:r>
          </a:p>
          <a:p>
            <a:r>
              <a:rPr lang="hu-HU" sz="1100" dirty="0" smtClean="0"/>
              <a:t>4. év		0,5718	+10.240</a:t>
            </a:r>
            <a:endParaRPr lang="hu-HU" sz="1100" dirty="0"/>
          </a:p>
        </p:txBody>
      </p:sp>
      <p:cxnSp>
        <p:nvCxnSpPr>
          <p:cNvPr id="24" name="Egyenes összekötő 23"/>
          <p:cNvCxnSpPr/>
          <p:nvPr/>
        </p:nvCxnSpPr>
        <p:spPr>
          <a:xfrm rot="5400000">
            <a:off x="-821569" y="5393545"/>
            <a:ext cx="264320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 flipV="1">
            <a:off x="285720" y="5786454"/>
            <a:ext cx="4714908" cy="103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0" y="414338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8,889</a:t>
            </a:r>
            <a:endParaRPr lang="hu-HU" sz="1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0" y="635795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-2,160</a:t>
            </a:r>
            <a:endParaRPr lang="hu-HU" sz="1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42910" y="5929330"/>
            <a:ext cx="4429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5%	10%	15%	20%	25%</a:t>
            </a:r>
            <a:endParaRPr lang="hu-HU" sz="800" dirty="0"/>
          </a:p>
        </p:txBody>
      </p:sp>
      <p:cxnSp>
        <p:nvCxnSpPr>
          <p:cNvPr id="32" name="Egyenes összekötő 31"/>
          <p:cNvCxnSpPr/>
          <p:nvPr/>
        </p:nvCxnSpPr>
        <p:spPr>
          <a:xfrm rot="5400000">
            <a:off x="1607323" y="5250669"/>
            <a:ext cx="207170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rot="16200000" flipH="1">
            <a:off x="2464579" y="4393413"/>
            <a:ext cx="2071702" cy="17145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V="1">
            <a:off x="428596" y="4214818"/>
            <a:ext cx="2214578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428596" y="6286520"/>
            <a:ext cx="3929090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rot="10800000">
            <a:off x="2643174" y="6286520"/>
            <a:ext cx="171451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 rot="5400000" flipH="1" flipV="1">
            <a:off x="3536943" y="5893611"/>
            <a:ext cx="785024" cy="7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2500298" y="38576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2500298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4214810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3786182" y="50720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 (IRR)</a:t>
            </a:r>
            <a:endParaRPr lang="hu-HU" dirty="0"/>
          </a:p>
        </p:txBody>
      </p:sp>
      <p:cxnSp>
        <p:nvCxnSpPr>
          <p:cNvPr id="62" name="Egyenes összekötő nyíllal 61"/>
          <p:cNvCxnSpPr/>
          <p:nvPr/>
        </p:nvCxnSpPr>
        <p:spPr>
          <a:xfrm rot="10800000" flipV="1">
            <a:off x="3929059" y="5357826"/>
            <a:ext cx="464349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65"/>
          <p:cNvSpPr txBox="1"/>
          <p:nvPr/>
        </p:nvSpPr>
        <p:spPr>
          <a:xfrm>
            <a:off x="5357818" y="535782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23% (Közelítő érték)</a:t>
            </a:r>
            <a:endParaRPr lang="hu-HU" dirty="0"/>
          </a:p>
        </p:txBody>
      </p:sp>
      <p:cxnSp>
        <p:nvCxnSpPr>
          <p:cNvPr id="37" name="Egyenes összekötő nyíllal 36"/>
          <p:cNvCxnSpPr/>
          <p:nvPr/>
        </p:nvCxnSpPr>
        <p:spPr>
          <a:xfrm rot="5400000">
            <a:off x="2678893" y="5107793"/>
            <a:ext cx="1357322" cy="1588"/>
          </a:xfrm>
          <a:prstGeom prst="straightConnector1">
            <a:avLst/>
          </a:prstGeom>
          <a:ln w="508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3143240" y="407194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?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 smtClean="0"/>
              <a:t>Investment</a:t>
            </a:r>
            <a:r>
              <a:rPr lang="hu-HU" sz="2800" dirty="0" smtClean="0"/>
              <a:t> </a:t>
            </a:r>
            <a:r>
              <a:rPr lang="hu-HU" sz="2800" dirty="0" err="1" smtClean="0"/>
              <a:t>appraisal</a:t>
            </a:r>
            <a:r>
              <a:rPr lang="hu-HU" sz="2800" dirty="0" smtClean="0"/>
              <a:t>/Befektetői számítások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7686700" cy="157163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hu-HU" sz="1600" dirty="0" smtClean="0"/>
              <a:t>Főbb mutatószámok:	</a:t>
            </a:r>
          </a:p>
          <a:p>
            <a:pPr marL="457200" indent="-457200">
              <a:buFont typeface="+mj-lt"/>
              <a:buAutoNum type="arabicPeriod"/>
            </a:pPr>
            <a:endParaRPr lang="hu-HU" sz="1600" b="0" dirty="0" smtClean="0"/>
          </a:p>
          <a:p>
            <a:pPr marL="457200" indent="-457200"/>
            <a:r>
              <a:rPr lang="hu-HU" sz="1600" b="0" dirty="0" smtClean="0"/>
              <a:t>4. </a:t>
            </a:r>
            <a:r>
              <a:rPr lang="hu-HU" sz="1600" b="0" dirty="0" err="1" smtClean="0"/>
              <a:t>Internal</a:t>
            </a:r>
            <a:r>
              <a:rPr lang="hu-HU" sz="1600" b="0" dirty="0" smtClean="0"/>
              <a:t> </a:t>
            </a:r>
            <a:r>
              <a:rPr lang="hu-HU" sz="1600" b="0" dirty="0" err="1" smtClean="0"/>
              <a:t>Rate</a:t>
            </a:r>
            <a:r>
              <a:rPr lang="hu-HU" sz="1600" b="0" dirty="0" smtClean="0"/>
              <a:t> of </a:t>
            </a:r>
            <a:r>
              <a:rPr lang="hu-HU" sz="1600" b="0" dirty="0" err="1" smtClean="0"/>
              <a:t>Retrurn</a:t>
            </a:r>
            <a:r>
              <a:rPr lang="hu-HU" sz="1600" b="0" dirty="0" smtClean="0"/>
              <a:t> (IRR)	-	Belső megtérülési ráta</a:t>
            </a:r>
          </a:p>
          <a:p>
            <a:pPr marL="457200" indent="-457200"/>
            <a:endParaRPr lang="hu-HU" sz="1600" b="0" dirty="0" smtClean="0"/>
          </a:p>
          <a:p>
            <a:pPr marL="457200" indent="-457200" algn="ctr"/>
            <a:r>
              <a:rPr lang="hu-HU" sz="2000" dirty="0" smtClean="0"/>
              <a:t>„Az a hozamráta, amely mellett a nettó jelenérték nulla.”</a:t>
            </a:r>
          </a:p>
          <a:p>
            <a:pPr marL="457200" indent="-457200"/>
            <a:endParaRPr lang="hu-H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64410" y="0"/>
            <a:ext cx="2179622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Corvinus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Egyetem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Vállalkozások Pénzügyei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- 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2844" y="27146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     </a:t>
            </a:r>
            <a:r>
              <a:rPr lang="hu-HU" b="1" dirty="0" smtClean="0"/>
              <a:t>„A” projekt	        </a:t>
            </a:r>
            <a:r>
              <a:rPr lang="hu-HU" sz="1100" b="1" dirty="0" smtClean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57158" y="314324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NPV (15%) = +8,889</a:t>
            </a:r>
          </a:p>
          <a:p>
            <a:r>
              <a:rPr lang="hu-HU" dirty="0" smtClean="0"/>
              <a:t>NPV (25%) = - 2,160	</a:t>
            </a:r>
            <a:endParaRPr lang="hu-HU" dirty="0"/>
          </a:p>
        </p:txBody>
      </p:sp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cxnSp>
        <p:nvCxnSpPr>
          <p:cNvPr id="24" name="Egyenes összekötő 23"/>
          <p:cNvCxnSpPr/>
          <p:nvPr/>
        </p:nvCxnSpPr>
        <p:spPr>
          <a:xfrm rot="5400000">
            <a:off x="-821569" y="5393545"/>
            <a:ext cx="264320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 flipV="1">
            <a:off x="285720" y="5786454"/>
            <a:ext cx="4714908" cy="103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0" y="414338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8,889</a:t>
            </a:r>
            <a:endParaRPr lang="hu-HU" sz="1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0" y="635795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-2,160</a:t>
            </a:r>
            <a:endParaRPr lang="hu-HU" sz="1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42910" y="5929330"/>
            <a:ext cx="4429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5%	10%	15%	20%	25%</a:t>
            </a:r>
            <a:endParaRPr lang="hu-HU" sz="800" dirty="0"/>
          </a:p>
        </p:txBody>
      </p:sp>
      <p:cxnSp>
        <p:nvCxnSpPr>
          <p:cNvPr id="32" name="Egyenes összekötő 31"/>
          <p:cNvCxnSpPr/>
          <p:nvPr/>
        </p:nvCxnSpPr>
        <p:spPr>
          <a:xfrm rot="5400000">
            <a:off x="1607323" y="5250669"/>
            <a:ext cx="207170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rot="16200000" flipH="1">
            <a:off x="2464579" y="4393413"/>
            <a:ext cx="2071702" cy="17145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V="1">
            <a:off x="428596" y="4214818"/>
            <a:ext cx="2214578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428596" y="6286520"/>
            <a:ext cx="3929090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rot="10800000">
            <a:off x="2643174" y="6286520"/>
            <a:ext cx="171451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 rot="5400000" flipH="1" flipV="1">
            <a:off x="3536943" y="5893611"/>
            <a:ext cx="785024" cy="7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2500298" y="38576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2500298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4214810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3786182" y="50720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 (IRR)</a:t>
            </a:r>
            <a:endParaRPr lang="hu-HU" dirty="0"/>
          </a:p>
        </p:txBody>
      </p:sp>
      <p:cxnSp>
        <p:nvCxnSpPr>
          <p:cNvPr id="62" name="Egyenes összekötő nyíllal 61"/>
          <p:cNvCxnSpPr/>
          <p:nvPr/>
        </p:nvCxnSpPr>
        <p:spPr>
          <a:xfrm rot="10800000" flipV="1">
            <a:off x="3929059" y="5357826"/>
            <a:ext cx="464349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4143372" y="2786058"/>
            <a:ext cx="478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Matematikai módszer (hasonló háromszögek)</a:t>
            </a:r>
            <a:endParaRPr lang="hu-HU" sz="1200" dirty="0"/>
          </a:p>
        </p:txBody>
      </p:sp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741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143248"/>
            <a:ext cx="1071570" cy="609686"/>
          </a:xfrm>
          <a:prstGeom prst="rect">
            <a:avLst/>
          </a:prstGeom>
          <a:noFill/>
        </p:spPr>
      </p:pic>
      <p:sp>
        <p:nvSpPr>
          <p:cNvPr id="40" name="Szövegdoboz 39"/>
          <p:cNvSpPr txBox="1"/>
          <p:nvPr/>
        </p:nvSpPr>
        <p:spPr>
          <a:xfrm>
            <a:off x="2357422" y="542926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</a:t>
            </a:r>
            <a:endParaRPr lang="hu-HU" dirty="0"/>
          </a:p>
        </p:txBody>
      </p:sp>
      <p:cxnSp>
        <p:nvCxnSpPr>
          <p:cNvPr id="42" name="Egyenes összekötő nyíllal 41"/>
          <p:cNvCxnSpPr/>
          <p:nvPr/>
        </p:nvCxnSpPr>
        <p:spPr>
          <a:xfrm rot="5400000">
            <a:off x="2678893" y="5107793"/>
            <a:ext cx="1357322" cy="1588"/>
          </a:xfrm>
          <a:prstGeom prst="straightConnector1">
            <a:avLst/>
          </a:prstGeom>
          <a:ln w="508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/>
          <p:cNvSpPr txBox="1"/>
          <p:nvPr/>
        </p:nvSpPr>
        <p:spPr>
          <a:xfrm>
            <a:off x="3143240" y="407194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?</a:t>
            </a:r>
            <a:endParaRPr lang="hu-HU" sz="2400" b="1" dirty="0"/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741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071942"/>
            <a:ext cx="2632382" cy="571504"/>
          </a:xfrm>
          <a:prstGeom prst="rect">
            <a:avLst/>
          </a:prstGeom>
          <a:noFill/>
        </p:spPr>
      </p:pic>
      <p:sp>
        <p:nvSpPr>
          <p:cNvPr id="474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741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5706" y="4929198"/>
            <a:ext cx="1386738" cy="357190"/>
          </a:xfrm>
          <a:prstGeom prst="rect">
            <a:avLst/>
          </a:prstGeom>
          <a:noFill/>
        </p:spPr>
      </p:pic>
      <p:sp>
        <p:nvSpPr>
          <p:cNvPr id="4741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7411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572140"/>
            <a:ext cx="1706108" cy="36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 smtClean="0"/>
              <a:t>Investment</a:t>
            </a:r>
            <a:r>
              <a:rPr lang="hu-HU" sz="2800" dirty="0" smtClean="0"/>
              <a:t> </a:t>
            </a:r>
            <a:r>
              <a:rPr lang="hu-HU" sz="2800" dirty="0" err="1" smtClean="0"/>
              <a:t>appraisal</a:t>
            </a:r>
            <a:r>
              <a:rPr lang="hu-HU" sz="2800" dirty="0" smtClean="0"/>
              <a:t>/Befektetői számítások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7686700" cy="157163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hu-HU" sz="1600" dirty="0" smtClean="0"/>
              <a:t>Főbb mutatószámok:	</a:t>
            </a:r>
          </a:p>
          <a:p>
            <a:pPr marL="457200" indent="-457200">
              <a:buFont typeface="+mj-lt"/>
              <a:buAutoNum type="arabicPeriod"/>
            </a:pPr>
            <a:endParaRPr lang="hu-HU" sz="1600" b="0" dirty="0" smtClean="0"/>
          </a:p>
          <a:p>
            <a:pPr marL="457200" indent="-457200"/>
            <a:r>
              <a:rPr lang="hu-HU" sz="1600" b="0" dirty="0" smtClean="0"/>
              <a:t>4. </a:t>
            </a:r>
            <a:r>
              <a:rPr lang="hu-HU" sz="1600" b="0" dirty="0" err="1" smtClean="0"/>
              <a:t>Internal</a:t>
            </a:r>
            <a:r>
              <a:rPr lang="hu-HU" sz="1600" b="0" dirty="0" smtClean="0"/>
              <a:t> </a:t>
            </a:r>
            <a:r>
              <a:rPr lang="hu-HU" sz="1600" b="0" dirty="0" err="1" smtClean="0"/>
              <a:t>Rate</a:t>
            </a:r>
            <a:r>
              <a:rPr lang="hu-HU" sz="1600" b="0" dirty="0" smtClean="0"/>
              <a:t> of </a:t>
            </a:r>
            <a:r>
              <a:rPr lang="hu-HU" sz="1600" b="0" dirty="0" err="1" smtClean="0"/>
              <a:t>Retrurn</a:t>
            </a:r>
            <a:r>
              <a:rPr lang="hu-HU" sz="1600" b="0" dirty="0" smtClean="0"/>
              <a:t> (IRR)	-	Belső megtérülési ráta</a:t>
            </a:r>
          </a:p>
          <a:p>
            <a:pPr marL="457200" indent="-457200"/>
            <a:endParaRPr lang="hu-HU" sz="1600" b="0" dirty="0" smtClean="0"/>
          </a:p>
          <a:p>
            <a:pPr marL="457200" indent="-457200" algn="ctr"/>
            <a:r>
              <a:rPr lang="hu-HU" sz="2000" dirty="0" smtClean="0"/>
              <a:t>„Az a hozamráta, amely mellett a nettó jelenérték nulla.”</a:t>
            </a:r>
          </a:p>
          <a:p>
            <a:pPr marL="457200" indent="-457200"/>
            <a:endParaRPr lang="hu-H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64410" y="0"/>
            <a:ext cx="2179622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Corvinus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Egyetem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Vállalkozások Pénzügyei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- 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2844" y="27146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     </a:t>
            </a:r>
            <a:r>
              <a:rPr lang="hu-HU" b="1" dirty="0" smtClean="0"/>
              <a:t>„B” projekt	        </a:t>
            </a:r>
            <a:r>
              <a:rPr lang="hu-HU" sz="1100" b="1" dirty="0" smtClean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57158" y="314324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NPV (15%) = +12,287</a:t>
            </a:r>
          </a:p>
          <a:p>
            <a:r>
              <a:rPr lang="hu-HU" dirty="0" smtClean="0"/>
              <a:t>NPV (25%) = - 6,443	</a:t>
            </a:r>
            <a:endParaRPr lang="hu-HU" dirty="0"/>
          </a:p>
        </p:txBody>
      </p:sp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cxnSp>
        <p:nvCxnSpPr>
          <p:cNvPr id="24" name="Egyenes összekötő 23"/>
          <p:cNvCxnSpPr/>
          <p:nvPr/>
        </p:nvCxnSpPr>
        <p:spPr>
          <a:xfrm rot="5400000">
            <a:off x="1465253" y="4536277"/>
            <a:ext cx="4642652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 flipV="1">
            <a:off x="3571868" y="5286388"/>
            <a:ext cx="4714908" cy="103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3214678" y="342900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8,889</a:t>
            </a:r>
            <a:endParaRPr lang="hu-HU" sz="1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3214678" y="5500702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-2,160</a:t>
            </a:r>
            <a:endParaRPr lang="hu-HU" sz="1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786182" y="5286388"/>
            <a:ext cx="4429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5%	10%	15%	20%	25%</a:t>
            </a:r>
            <a:endParaRPr lang="hu-HU" sz="800" dirty="0"/>
          </a:p>
        </p:txBody>
      </p:sp>
      <p:cxnSp>
        <p:nvCxnSpPr>
          <p:cNvPr id="32" name="Egyenes összekötő 31"/>
          <p:cNvCxnSpPr/>
          <p:nvPr/>
        </p:nvCxnSpPr>
        <p:spPr>
          <a:xfrm rot="5400000">
            <a:off x="4822827" y="4535495"/>
            <a:ext cx="207170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rot="16200000" flipH="1">
            <a:off x="5679289" y="3679033"/>
            <a:ext cx="2071702" cy="17145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V="1">
            <a:off x="3714744" y="3500438"/>
            <a:ext cx="2214578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3714744" y="5572140"/>
            <a:ext cx="3929090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rot="10800000">
            <a:off x="5857884" y="5572140"/>
            <a:ext cx="171451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 rot="5400000" flipH="1" flipV="1">
            <a:off x="6894529" y="5178437"/>
            <a:ext cx="785024" cy="7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5786446" y="30718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5715008" y="56435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7429520" y="56435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7358082" y="464344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(IRR(A)</a:t>
            </a:r>
            <a:endParaRPr lang="hu-HU" dirty="0"/>
          </a:p>
        </p:txBody>
      </p:sp>
      <p:cxnSp>
        <p:nvCxnSpPr>
          <p:cNvPr id="40" name="Egyenes összekötő 39"/>
          <p:cNvCxnSpPr/>
          <p:nvPr/>
        </p:nvCxnSpPr>
        <p:spPr>
          <a:xfrm flipV="1">
            <a:off x="3714744" y="6715148"/>
            <a:ext cx="4857784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V="1">
            <a:off x="3714744" y="2571744"/>
            <a:ext cx="2214578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rot="5400000">
            <a:off x="3786976" y="4642652"/>
            <a:ext cx="4143404" cy="1588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rot="16200000" flipH="1">
            <a:off x="4679157" y="3750471"/>
            <a:ext cx="4143404" cy="178595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 rot="10800000">
            <a:off x="5857884" y="6715148"/>
            <a:ext cx="1785950" cy="1588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 rot="5400000" flipH="1" flipV="1">
            <a:off x="6608777" y="5178437"/>
            <a:ext cx="785024" cy="7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övegdoboz 54"/>
          <p:cNvSpPr txBox="1"/>
          <p:nvPr/>
        </p:nvSpPr>
        <p:spPr>
          <a:xfrm>
            <a:off x="6786578" y="435769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(IRR(B)</a:t>
            </a:r>
            <a:endParaRPr lang="hu-HU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3071802" y="2500306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12,287</a:t>
            </a:r>
            <a:endParaRPr lang="hu-HU" sz="100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3214678" y="6611779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-6,443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 smtClean="0"/>
              <a:t>Investment</a:t>
            </a:r>
            <a:r>
              <a:rPr lang="hu-HU" sz="2800" dirty="0" smtClean="0"/>
              <a:t> </a:t>
            </a:r>
            <a:r>
              <a:rPr lang="hu-HU" sz="2800" dirty="0" err="1" smtClean="0"/>
              <a:t>appraisal</a:t>
            </a:r>
            <a:r>
              <a:rPr lang="hu-HU" sz="2800" dirty="0" smtClean="0"/>
              <a:t>/Befektetői számítások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7158" y="2143116"/>
            <a:ext cx="7686700" cy="928694"/>
          </a:xfrm>
        </p:spPr>
        <p:txBody>
          <a:bodyPr/>
          <a:lstStyle/>
          <a:p>
            <a:pPr marL="457200" indent="-457200"/>
            <a:r>
              <a:rPr lang="hu-HU" sz="1600" dirty="0" smtClean="0"/>
              <a:t>Főbb mutatószámok:	</a:t>
            </a:r>
          </a:p>
          <a:p>
            <a:pPr marL="457200" indent="-457200">
              <a:buFont typeface="+mj-lt"/>
              <a:buAutoNum type="arabicPeriod"/>
            </a:pPr>
            <a:endParaRPr lang="hu-HU" sz="1600" b="0" dirty="0" smtClean="0"/>
          </a:p>
          <a:p>
            <a:pPr marL="457200" indent="-457200"/>
            <a:r>
              <a:rPr lang="hu-HU" sz="1600" b="0" dirty="0" smtClean="0"/>
              <a:t>4. </a:t>
            </a:r>
            <a:r>
              <a:rPr lang="hu-HU" sz="1600" b="0" dirty="0" err="1" smtClean="0"/>
              <a:t>Internal</a:t>
            </a:r>
            <a:r>
              <a:rPr lang="hu-HU" sz="1600" b="0" dirty="0" smtClean="0"/>
              <a:t> </a:t>
            </a:r>
            <a:r>
              <a:rPr lang="hu-HU" sz="1600" b="0" dirty="0" err="1" smtClean="0"/>
              <a:t>Rate</a:t>
            </a:r>
            <a:r>
              <a:rPr lang="hu-HU" sz="1600" b="0" dirty="0" smtClean="0"/>
              <a:t> of </a:t>
            </a:r>
            <a:r>
              <a:rPr lang="hu-HU" sz="1600" b="0" dirty="0" err="1" smtClean="0"/>
              <a:t>Retrurn</a:t>
            </a:r>
            <a:r>
              <a:rPr lang="hu-HU" sz="1600" b="0" dirty="0" smtClean="0"/>
              <a:t> (IRR)	-	Belső megtérülési ráta</a:t>
            </a:r>
          </a:p>
          <a:p>
            <a:pPr marL="457200" indent="-457200"/>
            <a:endParaRPr lang="hu-HU" sz="1600" b="0" dirty="0" smtClean="0"/>
          </a:p>
          <a:p>
            <a:pPr marL="457200" indent="-457200"/>
            <a:endParaRPr lang="hu-H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64410" y="0"/>
            <a:ext cx="2179622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Corvinus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Egyetem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Vállalkozások Pénzügyei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MsC</a:t>
            </a: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- Ingatlanfejlesztés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</a:t>
            </a: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2844" y="271462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     				</a:t>
            </a:r>
            <a:r>
              <a:rPr lang="hu-HU" b="1" dirty="0" smtClean="0"/>
              <a:t>„A” projekt		„B” projekt	        </a:t>
            </a:r>
            <a:r>
              <a:rPr lang="hu-HU" sz="1100" b="1" dirty="0" smtClean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428992" y="3214686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NPV (15%) = +8,889	 +12,267</a:t>
            </a:r>
          </a:p>
          <a:p>
            <a:r>
              <a:rPr lang="hu-HU" dirty="0" smtClean="0"/>
              <a:t>NPV (25%) = - 2,160	 -   6,443</a:t>
            </a:r>
          </a:p>
          <a:p>
            <a:r>
              <a:rPr lang="hu-HU" dirty="0" smtClean="0"/>
              <a:t>IRR (grafikus) = 23%	         22%</a:t>
            </a:r>
          </a:p>
          <a:p>
            <a:r>
              <a:rPr lang="hu-HU" dirty="0" smtClean="0"/>
              <a:t>IRR (valós)      =23,05%	         21,12%		</a:t>
            </a:r>
            <a:endParaRPr lang="hu-HU" dirty="0"/>
          </a:p>
        </p:txBody>
      </p:sp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cxnSp>
        <p:nvCxnSpPr>
          <p:cNvPr id="24" name="Egyenes összekötő 23"/>
          <p:cNvCxnSpPr/>
          <p:nvPr/>
        </p:nvCxnSpPr>
        <p:spPr>
          <a:xfrm rot="5400000">
            <a:off x="-821569" y="5393545"/>
            <a:ext cx="264320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10800000" flipV="1">
            <a:off x="285720" y="5786454"/>
            <a:ext cx="4714908" cy="103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0" y="4143380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8,889</a:t>
            </a:r>
            <a:endParaRPr lang="hu-HU" sz="1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0" y="6357958"/>
            <a:ext cx="642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-2,160</a:t>
            </a:r>
            <a:endParaRPr lang="hu-HU" sz="1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42910" y="5929330"/>
            <a:ext cx="4429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5%	10%	15%	20%	25%</a:t>
            </a:r>
            <a:endParaRPr lang="hu-HU" sz="800" dirty="0"/>
          </a:p>
        </p:txBody>
      </p:sp>
      <p:cxnSp>
        <p:nvCxnSpPr>
          <p:cNvPr id="32" name="Egyenes összekötő 31"/>
          <p:cNvCxnSpPr/>
          <p:nvPr/>
        </p:nvCxnSpPr>
        <p:spPr>
          <a:xfrm rot="5400000">
            <a:off x="1607323" y="5250669"/>
            <a:ext cx="207170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rot="16200000" flipH="1">
            <a:off x="2464579" y="4393413"/>
            <a:ext cx="2071702" cy="17145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V="1">
            <a:off x="428596" y="4214818"/>
            <a:ext cx="2214578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428596" y="6286520"/>
            <a:ext cx="3929090" cy="1984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rot="10800000">
            <a:off x="2643174" y="6286520"/>
            <a:ext cx="171451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 rot="5400000" flipH="1" flipV="1">
            <a:off x="3536943" y="5893611"/>
            <a:ext cx="785024" cy="7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2500298" y="38576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2500298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4214810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3786182" y="50720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 (IRR)</a:t>
            </a:r>
            <a:endParaRPr lang="hu-HU" dirty="0"/>
          </a:p>
        </p:txBody>
      </p:sp>
      <p:cxnSp>
        <p:nvCxnSpPr>
          <p:cNvPr id="62" name="Egyenes összekötő nyíllal 61"/>
          <p:cNvCxnSpPr/>
          <p:nvPr/>
        </p:nvCxnSpPr>
        <p:spPr>
          <a:xfrm rot="10800000" flipV="1">
            <a:off x="3929059" y="5357826"/>
            <a:ext cx="464349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2357422" y="542926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</a:t>
            </a:r>
            <a:endParaRPr lang="hu-HU" dirty="0"/>
          </a:p>
        </p:txBody>
      </p:sp>
      <p:cxnSp>
        <p:nvCxnSpPr>
          <p:cNvPr id="42" name="Egyenes összekötő nyíllal 41"/>
          <p:cNvCxnSpPr/>
          <p:nvPr/>
        </p:nvCxnSpPr>
        <p:spPr>
          <a:xfrm rot="5400000">
            <a:off x="2678893" y="5107793"/>
            <a:ext cx="1357322" cy="1588"/>
          </a:xfrm>
          <a:prstGeom prst="straightConnector1">
            <a:avLst/>
          </a:prstGeom>
          <a:ln w="508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/>
          <p:cNvSpPr txBox="1"/>
          <p:nvPr/>
        </p:nvSpPr>
        <p:spPr>
          <a:xfrm>
            <a:off x="3143240" y="407194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?</a:t>
            </a:r>
            <a:endParaRPr lang="hu-HU" sz="2400" b="1" dirty="0"/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4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741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b="1" dirty="0" smtClean="0"/>
              <a:t>A bérleti szerződés</a:t>
            </a:r>
            <a:endParaRPr lang="en-US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89701"/>
            <a:ext cx="4000496" cy="26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357157" y="1500175"/>
            <a:ext cx="87868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u-HU" sz="2800" dirty="0" smtClean="0"/>
              <a:t>Hosszabb távú kapcsolat bérlő és bérbeadó között</a:t>
            </a:r>
          </a:p>
          <a:p>
            <a:pPr>
              <a:buFont typeface="Wingdings" pitchFamily="2" charset="2"/>
              <a:buChar char="q"/>
            </a:pPr>
            <a:r>
              <a:rPr lang="hu-HU" sz="2800" dirty="0" smtClean="0"/>
              <a:t>Nem elváló jellegű</a:t>
            </a:r>
          </a:p>
          <a:p>
            <a:pPr>
              <a:buFont typeface="Wingdings" pitchFamily="2" charset="2"/>
              <a:buChar char="q"/>
            </a:pPr>
            <a:r>
              <a:rPr lang="hu-HU" sz="2800" dirty="0" smtClean="0"/>
              <a:t>Jogi dokumentum</a:t>
            </a:r>
          </a:p>
          <a:p>
            <a:pPr>
              <a:buFont typeface="Wingdings" pitchFamily="2" charset="2"/>
              <a:buChar char="q"/>
            </a:pPr>
            <a:r>
              <a:rPr lang="hu-HU" sz="2800" dirty="0" smtClean="0"/>
              <a:t>Értékpapír-erősségű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71473" y="4214819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Meghatározó eleme az ingatlan tőkeértékének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71472" y="6000769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Összehasonlíthatóvá teszi más, alternatív befektetésekkel</a:t>
            </a:r>
            <a:endParaRPr lang="hu-HU" sz="2400" dirty="0"/>
          </a:p>
        </p:txBody>
      </p:sp>
      <p:sp>
        <p:nvSpPr>
          <p:cNvPr id="11" name="Lefelé nyíl 10"/>
          <p:cNvSpPr/>
          <p:nvPr/>
        </p:nvSpPr>
        <p:spPr>
          <a:xfrm>
            <a:off x="2214546" y="3429000"/>
            <a:ext cx="642943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felé nyíl 11"/>
          <p:cNvSpPr/>
          <p:nvPr/>
        </p:nvSpPr>
        <p:spPr>
          <a:xfrm>
            <a:off x="2285985" y="5214950"/>
            <a:ext cx="642943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b="1" dirty="0" smtClean="0"/>
              <a:t>A bérleti szerződés</a:t>
            </a:r>
            <a:endParaRPr lang="en-US" b="1" dirty="0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428562"/>
            <a:ext cx="2143108" cy="142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0993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bérleti szerződés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legfontosabb elemei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következők: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bérlő és bérbeadó megnevezése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bérlemény részletes leírása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bérleti idő hossza, a birtokbaadás feltételei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bérlet megszűnésének feltételei és módja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bérleti díj mértéke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bérleti díj értékállóságára vonatkozó klauzula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bérleti díj fizetésének módja, feltételei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bérleti díj felülvizsgálatának ideje és módja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bérleti szerződés meghosszabbításának módja és feltételei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bérlemény műszaki állapotával, ill. annak fenntartásával, illetve a bérlemény visszaadásával kapcsolatos kötelezettségek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bérlemény berendezései és azok használatának rögzítése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bérlemény biztosítása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Az épület használatával kapcsolatos korlátok és előírások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Albérletbe adással és hasznosítással kapcsolatos előírások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Üzemeltetési költségek és közüzemi díjak meghatározása és az elszámolás rendje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bérlemény használatával, más bérlőkkel kapcsolatos előírások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bérbeadó bérleménybe történő belépésével kapcsolatos előírások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vitás kérdések rendezésének helye és módja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Jelenérték-számítás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7" y="2357431"/>
            <a:ext cx="2295525" cy="390525"/>
          </a:xfrm>
          <a:prstGeom prst="rect">
            <a:avLst/>
          </a:prstGeom>
          <a:noFill/>
        </p:spPr>
      </p:pic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7" y="5572141"/>
            <a:ext cx="1133475" cy="390525"/>
          </a:xfrm>
          <a:prstGeom prst="rect">
            <a:avLst/>
          </a:prstGeom>
          <a:noFill/>
        </p:spPr>
      </p:pic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0" y="1928803"/>
            <a:ext cx="34727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Kamatos kamat számítása: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785787" y="3071810"/>
            <a:ext cx="7572396" cy="30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 összeg befektetése esetén, adott kamatláb mellett, </a:t>
            </a:r>
            <a:r>
              <a:rPr kumimoji="0" lang="hu-HU" sz="2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n.évben</a:t>
            </a: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realizált, kamattal növelt érték.  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	=	kamatláb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	=	évek száma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	=	befektetett összeg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	=	kamattal növelt érték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kamat-formula:	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1" y="17393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3" y="5428564"/>
            <a:ext cx="2143108" cy="14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2106</Words>
  <Application>Microsoft Office PowerPoint</Application>
  <PresentationFormat>Diavetítés a képernyőre (4:3 oldalarány)</PresentationFormat>
  <Paragraphs>965</Paragraphs>
  <Slides>69</Slides>
  <Notes>18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71" baseType="lpstr">
      <vt:lpstr>Alapértelmezett terv</vt:lpstr>
      <vt:lpstr>MS Organization Chart 2.0</vt:lpstr>
      <vt:lpstr>Befektetés: választás alternatív lehetőségek között</vt:lpstr>
      <vt:lpstr>2. dia</vt:lpstr>
      <vt:lpstr>Mennyit ér az irodaház?</vt:lpstr>
      <vt:lpstr>4. dia</vt:lpstr>
      <vt:lpstr>5. dia</vt:lpstr>
      <vt:lpstr>A bérleti szerződés</vt:lpstr>
      <vt:lpstr>A bérleti szerződés</vt:lpstr>
      <vt:lpstr>A bérleti szerződés</vt:lpstr>
      <vt:lpstr>9. dia</vt:lpstr>
      <vt:lpstr>10. dia</vt:lpstr>
      <vt:lpstr>11. dia</vt:lpstr>
      <vt:lpstr>12. dia</vt:lpstr>
      <vt:lpstr>Jövedelem-áramlás jelenértéke</vt:lpstr>
      <vt:lpstr>14. dia</vt:lpstr>
      <vt:lpstr>Jövedelem-áramlás jelenértéke</vt:lpstr>
      <vt:lpstr>Jövedelem-áramlás jelenértéke</vt:lpstr>
      <vt:lpstr>Jövedelem-áramlás jelenértéke</vt:lpstr>
      <vt:lpstr>Jövedelem-áramlás jelenértéke</vt:lpstr>
      <vt:lpstr>Jövedelem-áramlás jelenértéke</vt:lpstr>
      <vt:lpstr>Jövedelem-áramlás jelenértéke</vt:lpstr>
      <vt:lpstr>Jövedelem-áramlás jelenértéke</vt:lpstr>
      <vt:lpstr>Jövedelem-áramlás jelenértéke</vt:lpstr>
      <vt:lpstr>Jövedelem-áramlás jelenértéke</vt:lpstr>
      <vt:lpstr>Jövedelem-áramlás jelenértéke</vt:lpstr>
      <vt:lpstr>25. dia</vt:lpstr>
      <vt:lpstr>26. dia</vt:lpstr>
      <vt:lpstr>27. dia</vt:lpstr>
      <vt:lpstr>28. dia</vt:lpstr>
      <vt:lpstr>29. dia</vt:lpstr>
      <vt:lpstr>„i” , mint az elvárt hozam mutatója</vt:lpstr>
      <vt:lpstr>„i” , mint az elvárt hozam mutatója</vt:lpstr>
      <vt:lpstr>„i” , mint az elvárt hozam mutatója</vt:lpstr>
      <vt:lpstr>„i” , mint az elvárt hozam mutatója</vt:lpstr>
      <vt:lpstr>„i” , mint az elvárt hozam mutatója</vt:lpstr>
      <vt:lpstr>„i” , mint az elvárt hozam mutatója</vt:lpstr>
      <vt:lpstr>„i” , mint az elvárt hozam mutatója</vt:lpstr>
      <vt:lpstr>„i” , mint az elvárt hozam mutatója</vt:lpstr>
      <vt:lpstr>„i” , mint az elvárt hozam mutatója</vt:lpstr>
      <vt:lpstr>„i” , mint az elvárt hozam mutatója</vt:lpstr>
      <vt:lpstr>„i” , mint az elvárt hozam mutatója</vt:lpstr>
      <vt:lpstr>„i” , mint az elvárt hozam mutatója</vt:lpstr>
      <vt:lpstr>42. dia</vt:lpstr>
      <vt:lpstr>43. dia</vt:lpstr>
      <vt:lpstr>44. dia</vt:lpstr>
      <vt:lpstr>45. dia</vt:lpstr>
      <vt:lpstr>46. dia</vt:lpstr>
      <vt:lpstr>Bérleti díj/hozam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Jövedelem-áramlás jelenértéke</vt:lpstr>
      <vt:lpstr>Jövedelem-áramlás jelenértéke</vt:lpstr>
      <vt:lpstr>Investment appraisal/Befektetői számítások</vt:lpstr>
      <vt:lpstr>Investment appraisal/Befektetői számítások</vt:lpstr>
      <vt:lpstr>Investment appraisal/Befektetői számítások</vt:lpstr>
      <vt:lpstr>Investment appraisal/Befektetői számítások</vt:lpstr>
      <vt:lpstr>Investment appraisal/Befektetői számítások</vt:lpstr>
      <vt:lpstr>Investment appraisal/Befektetői számítások</vt:lpstr>
      <vt:lpstr>Investment appraisal/Befektetői számítások</vt:lpstr>
      <vt:lpstr>Investment appraisal/Befektetői számítások</vt:lpstr>
      <vt:lpstr>Investment appraisal/Befektetői számítások</vt:lpstr>
      <vt:lpstr>Investment appraisal/Befektetői számítások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dual-core</dc:creator>
  <cp:lastModifiedBy>Gerő Péter</cp:lastModifiedBy>
  <cp:revision>275</cp:revision>
  <dcterms:created xsi:type="dcterms:W3CDTF">2008-11-15T16:48:37Z</dcterms:created>
  <dcterms:modified xsi:type="dcterms:W3CDTF">2013-10-11T05:24:16Z</dcterms:modified>
</cp:coreProperties>
</file>